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73" r:id="rId6"/>
    <p:sldId id="260" r:id="rId7"/>
    <p:sldId id="261" r:id="rId8"/>
    <p:sldId id="269" r:id="rId9"/>
    <p:sldId id="270" r:id="rId10"/>
    <p:sldId id="271" r:id="rId11"/>
    <p:sldId id="262" r:id="rId12"/>
    <p:sldId id="263" r:id="rId13"/>
    <p:sldId id="272" r:id="rId14"/>
    <p:sldId id="265" r:id="rId15"/>
    <p:sldId id="266" r:id="rId16"/>
    <p:sldId id="274" r:id="rId17"/>
    <p:sldId id="275" r:id="rId18"/>
    <p:sldId id="276" r:id="rId19"/>
    <p:sldId id="277" r:id="rId20"/>
    <p:sldId id="267" r:id="rId21"/>
    <p:sldId id="278" r:id="rId22"/>
    <p:sldId id="268" r:id="rId23"/>
    <p:sldId id="280" r:id="rId24"/>
    <p:sldId id="279" r:id="rId25"/>
    <p:sldId id="28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6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8FD8C4-D2EB-4BA0-9861-EB29DAD415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2046BC-0059-4492-B9D2-09165660639D}" type="datetimeFigureOut">
              <a:rPr lang="en-US" smtClean="0"/>
              <a:t>7/22/2014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son.net/thesis/pki3.pdf" TargetMode="External"/><Relationship Id="rId2" Type="http://schemas.openxmlformats.org/officeDocument/2006/relationships/hyperlink" Target="http://www.cs.auckland.ac.nz/~pgut001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Running-key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752600"/>
          </a:xfrm>
        </p:spPr>
        <p:txBody>
          <a:bodyPr/>
          <a:lstStyle/>
          <a:p>
            <a:r>
              <a:rPr lang="en-US" dirty="0"/>
              <a:t>Plaintext letters converted to numeric (A=0, B=1, etc.)</a:t>
            </a:r>
          </a:p>
          <a:p>
            <a:r>
              <a:rPr lang="en-US" dirty="0"/>
              <a:t>Plaintext values “added” to key values giving </a:t>
            </a:r>
            <a:r>
              <a:rPr lang="en-US" dirty="0" err="1"/>
              <a:t>ciphertext</a:t>
            </a:r>
            <a:endParaRPr lang="en-US" dirty="0"/>
          </a:p>
          <a:p>
            <a:r>
              <a:rPr lang="en-US" dirty="0"/>
              <a:t>Modulo arithmetic is used to keep results in range 0-26</a:t>
            </a:r>
          </a:p>
          <a:p>
            <a:pPr lvl="1"/>
            <a:r>
              <a:rPr lang="en-US" dirty="0"/>
              <a:t>Add 26 if results &lt; 0; subtract 26 if results &gt; 26</a:t>
            </a:r>
          </a:p>
          <a:p>
            <a:endParaRPr lang="en-US" dirty="0"/>
          </a:p>
        </p:txBody>
      </p:sp>
      <p:graphicFrame>
        <p:nvGraphicFramePr>
          <p:cNvPr id="4" name="Group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799003"/>
              </p:ext>
            </p:extLst>
          </p:nvPr>
        </p:nvGraphicFramePr>
        <p:xfrm>
          <a:off x="228600" y="3703620"/>
          <a:ext cx="8053388" cy="2011380"/>
        </p:xfrm>
        <a:graphic>
          <a:graphicData uri="http://schemas.openxmlformats.org/drawingml/2006/table">
            <a:tbl>
              <a:tblPr/>
              <a:tblGrid>
                <a:gridCol w="1368425"/>
                <a:gridCol w="420688"/>
                <a:gridCol w="414337"/>
                <a:gridCol w="420688"/>
                <a:gridCol w="417512"/>
                <a:gridCol w="419100"/>
                <a:gridCol w="415925"/>
                <a:gridCol w="415925"/>
                <a:gridCol w="420688"/>
                <a:gridCol w="414337"/>
                <a:gridCol w="419100"/>
                <a:gridCol w="419100"/>
                <a:gridCol w="419100"/>
                <a:gridCol w="417513"/>
                <a:gridCol w="419100"/>
                <a:gridCol w="415925"/>
                <a:gridCol w="415925"/>
              </a:tblGrid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Plaintext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N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V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I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N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Key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Plaintext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Key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Sum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6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16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Ciphertext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X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V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G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D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X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Q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H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X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M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Transposition (Columnar)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 columnar transposition, the message is written out in rows of a fixed length, and then read out again column by column, and the columns are </a:t>
            </a:r>
            <a:r>
              <a:rPr lang="en-US" dirty="0" smtClean="0"/>
              <a:t>scrambled. </a:t>
            </a:r>
          </a:p>
          <a:p>
            <a:r>
              <a:rPr lang="en-US" dirty="0" smtClean="0"/>
              <a:t>Keyword defines row length and permutation by </a:t>
            </a:r>
            <a:r>
              <a:rPr lang="en-US" dirty="0"/>
              <a:t>the alphabetical order of the </a:t>
            </a:r>
            <a:r>
              <a:rPr lang="en-US" dirty="0" smtClean="0"/>
              <a:t>letters. Null values pad the message.</a:t>
            </a:r>
          </a:p>
          <a:p>
            <a:pPr lvl="1"/>
            <a:r>
              <a:rPr lang="en-US" dirty="0" smtClean="0"/>
              <a:t>Keyword </a:t>
            </a:r>
            <a:r>
              <a:rPr lang="en-US" dirty="0"/>
              <a:t>ZEBRAS </a:t>
            </a:r>
            <a:r>
              <a:rPr lang="en-US" dirty="0" smtClean="0"/>
              <a:t>(632415), message </a:t>
            </a:r>
            <a:r>
              <a:rPr lang="en-US" dirty="0"/>
              <a:t>WE ARE </a:t>
            </a:r>
            <a:r>
              <a:rPr lang="en-US" dirty="0" smtClean="0"/>
              <a:t>DISCOVERED </a:t>
            </a:r>
            <a:r>
              <a:rPr lang="en-US" dirty="0"/>
              <a:t>FLEE AT </a:t>
            </a:r>
            <a:r>
              <a:rPr lang="en-US" dirty="0" smtClean="0"/>
              <a:t>ONCE, and QKJEU.</a:t>
            </a:r>
            <a:endParaRPr lang="en-US" dirty="0"/>
          </a:p>
          <a:p>
            <a:pPr lvl="2"/>
            <a:r>
              <a:rPr lang="pt-BR" dirty="0"/>
              <a:t>6 3 2 4 1 5</a:t>
            </a:r>
          </a:p>
          <a:p>
            <a:pPr lvl="2"/>
            <a:r>
              <a:rPr lang="pt-BR" dirty="0"/>
              <a:t>W E A R E D</a:t>
            </a:r>
          </a:p>
          <a:p>
            <a:pPr lvl="2"/>
            <a:r>
              <a:rPr lang="pt-BR" dirty="0"/>
              <a:t>I S C O V E </a:t>
            </a:r>
          </a:p>
          <a:p>
            <a:pPr lvl="2"/>
            <a:r>
              <a:rPr lang="pt-BR" dirty="0"/>
              <a:t>R E D F L E </a:t>
            </a:r>
          </a:p>
          <a:p>
            <a:pPr lvl="2"/>
            <a:r>
              <a:rPr lang="pt-BR" dirty="0"/>
              <a:t>E A T O N C </a:t>
            </a:r>
          </a:p>
          <a:p>
            <a:pPr lvl="2"/>
            <a:r>
              <a:rPr lang="pt-BR" dirty="0"/>
              <a:t>E Q K J E </a:t>
            </a:r>
            <a:r>
              <a:rPr lang="pt-BR" dirty="0" smtClean="0"/>
              <a:t>U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ciphertext</a:t>
            </a:r>
            <a:r>
              <a:rPr lang="en-US" dirty="0"/>
              <a:t> </a:t>
            </a:r>
            <a:r>
              <a:rPr lang="en-US" dirty="0" smtClean="0"/>
              <a:t>= EVLNE </a:t>
            </a:r>
            <a:r>
              <a:rPr lang="en-US" dirty="0"/>
              <a:t>ACDTK ESEAQ ROFOJ DEECU WIREE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If </a:t>
            </a:r>
            <a:r>
              <a:rPr lang="en-US" sz="2000" dirty="0" smtClean="0"/>
              <a:t>the </a:t>
            </a:r>
            <a:r>
              <a:rPr lang="en-US" sz="2000" dirty="0"/>
              <a:t>key </a:t>
            </a:r>
            <a:r>
              <a:rPr lang="en-US" sz="2000" b="1" i="1" dirty="0">
                <a:solidFill>
                  <a:srgbClr val="A50021"/>
                </a:solidFill>
              </a:rPr>
              <a:t>K</a:t>
            </a:r>
            <a:r>
              <a:rPr lang="en-US" sz="2000" dirty="0" smtClean="0"/>
              <a:t> </a:t>
            </a:r>
            <a:r>
              <a:rPr lang="en-US" sz="2000" dirty="0"/>
              <a:t>is as long as our plaintext message </a:t>
            </a:r>
            <a:r>
              <a:rPr lang="en-US" sz="2000" b="1" i="1" dirty="0">
                <a:solidFill>
                  <a:srgbClr val="A50021"/>
                </a:solidFill>
              </a:rPr>
              <a:t>P</a:t>
            </a:r>
            <a:r>
              <a:rPr lang="en-US" sz="2000" dirty="0" smtClean="0"/>
              <a:t>, </a:t>
            </a:r>
            <a:r>
              <a:rPr lang="en-US" sz="2000" dirty="0"/>
              <a:t>when both are written as binary </a:t>
            </a:r>
            <a:r>
              <a:rPr lang="en-US" sz="2000" dirty="0" err="1"/>
              <a:t>bitstrings</a:t>
            </a:r>
            <a:r>
              <a:rPr lang="en-US" sz="2000" dirty="0"/>
              <a:t>, then we can easily compute the bitwise exclusive-or </a:t>
            </a:r>
            <a:r>
              <a:rPr lang="en-US" sz="2000" b="1" i="1" dirty="0">
                <a:solidFill>
                  <a:srgbClr val="A50021"/>
                </a:solidFill>
              </a:rPr>
              <a:t>K</a:t>
            </a:r>
            <a:r>
              <a:rPr lang="en-US" sz="2000" b="1" dirty="0">
                <a:solidFill>
                  <a:srgbClr val="A50021"/>
                </a:solidFill>
                <a:sym typeface="Symbol" pitchFamily="18" charset="2"/>
              </a:rPr>
              <a:t></a:t>
            </a:r>
            <a:r>
              <a:rPr lang="en-US" sz="2000" b="1" i="1" dirty="0">
                <a:solidFill>
                  <a:srgbClr val="A50021"/>
                </a:solidFill>
              </a:rPr>
              <a:t>P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This encoding is “provably secure”, if we never re-use the key.</a:t>
            </a:r>
          </a:p>
          <a:p>
            <a:r>
              <a:rPr lang="en-US" sz="2000" dirty="0"/>
              <a:t>Provably secure = The most efficient way to compute </a:t>
            </a:r>
            <a:r>
              <a:rPr lang="en-US" sz="2000" b="1" i="1" dirty="0">
                <a:solidFill>
                  <a:srgbClr val="A50021"/>
                </a:solidFill>
              </a:rPr>
              <a:t>P</a:t>
            </a:r>
            <a:r>
              <a:rPr lang="en-US" sz="2000" dirty="0" smtClean="0"/>
              <a:t>, </a:t>
            </a:r>
            <a:r>
              <a:rPr lang="en-US" sz="2000" dirty="0"/>
              <a:t>given </a:t>
            </a:r>
            <a:r>
              <a:rPr lang="en-US" sz="2000" b="1" i="1" dirty="0">
                <a:solidFill>
                  <a:srgbClr val="A50021"/>
                </a:solidFill>
              </a:rPr>
              <a:t>K</a:t>
            </a:r>
            <a:r>
              <a:rPr lang="en-US" sz="2000" b="1" dirty="0">
                <a:solidFill>
                  <a:srgbClr val="A50021"/>
                </a:solidFill>
                <a:sym typeface="Symbol" pitchFamily="18" charset="2"/>
              </a:rPr>
              <a:t></a:t>
            </a:r>
            <a:r>
              <a:rPr lang="en-US" sz="2000" b="1" i="1" dirty="0">
                <a:solidFill>
                  <a:srgbClr val="A50021"/>
                </a:solidFill>
              </a:rPr>
              <a:t>P</a:t>
            </a:r>
            <a:r>
              <a:rPr lang="en-US" sz="2000" dirty="0" smtClean="0"/>
              <a:t>, </a:t>
            </a:r>
            <a:r>
              <a:rPr lang="en-US" sz="2000" dirty="0"/>
              <a:t>is to try all possible keys </a:t>
            </a:r>
            <a:r>
              <a:rPr lang="en-US" sz="2000" b="1" i="1" dirty="0">
                <a:solidFill>
                  <a:srgbClr val="A50021"/>
                </a:solidFill>
              </a:rPr>
              <a:t>K</a:t>
            </a:r>
            <a:r>
              <a:rPr lang="en-US" sz="2000" dirty="0" smtClean="0"/>
              <a:t>. </a:t>
            </a:r>
            <a:r>
              <a:rPr lang="en-US" sz="2000" dirty="0"/>
              <a:t>[Stamp, pp. 27-29]</a:t>
            </a:r>
          </a:p>
          <a:p>
            <a:r>
              <a:rPr lang="en-US" sz="2000" dirty="0"/>
              <a:t>It is often impractical to establish long secret keys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70780"/>
            <a:ext cx="4267200" cy="37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5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4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458305"/>
              </p:ext>
            </p:extLst>
          </p:nvPr>
        </p:nvGraphicFramePr>
        <p:xfrm>
          <a:off x="152400" y="2514600"/>
          <a:ext cx="8153400" cy="2011380"/>
        </p:xfrm>
        <a:graphic>
          <a:graphicData uri="http://schemas.openxmlformats.org/drawingml/2006/table">
            <a:tbl>
              <a:tblPr/>
              <a:tblGrid>
                <a:gridCol w="1319213"/>
                <a:gridCol w="427037"/>
                <a:gridCol w="427038"/>
                <a:gridCol w="430212"/>
                <a:gridCol w="425450"/>
                <a:gridCol w="427038"/>
                <a:gridCol w="427037"/>
                <a:gridCol w="427038"/>
                <a:gridCol w="427037"/>
                <a:gridCol w="425450"/>
                <a:gridCol w="427038"/>
                <a:gridCol w="427037"/>
                <a:gridCol w="430213"/>
                <a:gridCol w="427037"/>
                <a:gridCol w="425450"/>
                <a:gridCol w="427038"/>
                <a:gridCol w="427037"/>
              </a:tblGrid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Plaintext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N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V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I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N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Key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X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V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G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J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I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Q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W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J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P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F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Plaintext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Key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6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16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Sum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25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Ciphertext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X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Z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J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F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B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I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H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J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Z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U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U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One-time 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597408"/>
          </a:xfrm>
        </p:spPr>
        <p:txBody>
          <a:bodyPr/>
          <a:lstStyle/>
          <a:p>
            <a:r>
              <a:rPr lang="en-US" dirty="0" smtClean="0"/>
              <a:t>Block cipher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673608"/>
          </a:xfrm>
        </p:spPr>
        <p:txBody>
          <a:bodyPr/>
          <a:lstStyle/>
          <a:p>
            <a:r>
              <a:rPr lang="en-US" dirty="0" smtClean="0"/>
              <a:t>Stream cipher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3062344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67025"/>
            <a:ext cx="4280734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3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</a:t>
            </a:r>
            <a:r>
              <a:rPr lang="en-US" dirty="0" smtClean="0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 block cipher consists of two paired algorithms, one for encryption, E, and the other for decryption, </a:t>
            </a:r>
            <a:r>
              <a:rPr lang="en-US" dirty="0" smtClean="0"/>
              <a:t>D.</a:t>
            </a:r>
          </a:p>
          <a:p>
            <a:r>
              <a:rPr lang="en-US" dirty="0" smtClean="0"/>
              <a:t>Both </a:t>
            </a:r>
            <a:r>
              <a:rPr lang="en-US" dirty="0"/>
              <a:t>algorithms accept two </a:t>
            </a:r>
            <a:r>
              <a:rPr lang="en-US" dirty="0" smtClean="0"/>
              <a:t>inputs</a:t>
            </a:r>
          </a:p>
          <a:p>
            <a:pPr lvl="1"/>
            <a:r>
              <a:rPr lang="en-US" sz="2200" dirty="0" smtClean="0"/>
              <a:t>an </a:t>
            </a:r>
            <a:r>
              <a:rPr lang="en-US" sz="2200" dirty="0"/>
              <a:t>input block of size n bits and a key of size k </a:t>
            </a:r>
            <a:r>
              <a:rPr lang="en-US" sz="2200" dirty="0" smtClean="0"/>
              <a:t>bits</a:t>
            </a:r>
          </a:p>
          <a:p>
            <a:pPr lvl="1"/>
            <a:r>
              <a:rPr lang="en-US" sz="2200" dirty="0" smtClean="0"/>
              <a:t>both </a:t>
            </a:r>
            <a:r>
              <a:rPr lang="en-US" sz="2200" dirty="0"/>
              <a:t>yield an n-bit output </a:t>
            </a:r>
            <a:r>
              <a:rPr lang="en-US" sz="2200" dirty="0" smtClean="0"/>
              <a:t>block</a:t>
            </a:r>
          </a:p>
          <a:p>
            <a:pPr>
              <a:lnSpc>
                <a:spcPct val="80000"/>
              </a:lnSpc>
            </a:pPr>
            <a:r>
              <a:rPr lang="en-US" dirty="0"/>
              <a:t>We can encrypt an arbitrarily long </a:t>
            </a:r>
            <a:r>
              <a:rPr lang="en-US" dirty="0" err="1"/>
              <a:t>bitstring</a:t>
            </a:r>
            <a:r>
              <a:rPr lang="en-US" dirty="0"/>
              <a:t> </a:t>
            </a:r>
            <a:r>
              <a:rPr lang="en-US" b="1" i="1" dirty="0">
                <a:solidFill>
                  <a:srgbClr val="A50021"/>
                </a:solidFill>
              </a:rPr>
              <a:t>P</a:t>
            </a:r>
            <a:r>
              <a:rPr lang="en-US" dirty="0"/>
              <a:t> by breaking it up into blocks </a:t>
            </a:r>
            <a:r>
              <a:rPr lang="en-US" b="1" i="1" dirty="0">
                <a:solidFill>
                  <a:srgbClr val="A50021"/>
                </a:solidFill>
              </a:rPr>
              <a:t>P</a:t>
            </a:r>
            <a:r>
              <a:rPr lang="en-US" b="1" baseline="-25000" dirty="0">
                <a:solidFill>
                  <a:srgbClr val="A50021"/>
                </a:solidFill>
              </a:rPr>
              <a:t>0</a:t>
            </a:r>
            <a:r>
              <a:rPr lang="en-US" dirty="0"/>
              <a:t>, </a:t>
            </a:r>
            <a:r>
              <a:rPr lang="en-US" b="1" i="1" dirty="0">
                <a:solidFill>
                  <a:srgbClr val="A50021"/>
                </a:solidFill>
              </a:rPr>
              <a:t>P</a:t>
            </a:r>
            <a:r>
              <a:rPr lang="en-US" b="1" baseline="-25000" dirty="0">
                <a:solidFill>
                  <a:srgbClr val="A50021"/>
                </a:solidFill>
              </a:rPr>
              <a:t>1</a:t>
            </a:r>
            <a:r>
              <a:rPr lang="en-US" dirty="0"/>
              <a:t>, </a:t>
            </a:r>
            <a:r>
              <a:rPr lang="en-US" b="1" i="1" dirty="0">
                <a:solidFill>
                  <a:srgbClr val="A50021"/>
                </a:solidFill>
              </a:rPr>
              <a:t>P</a:t>
            </a:r>
            <a:r>
              <a:rPr lang="en-US" b="1" baseline="-25000" dirty="0">
                <a:solidFill>
                  <a:srgbClr val="A50021"/>
                </a:solidFill>
              </a:rPr>
              <a:t>2</a:t>
            </a:r>
            <a:r>
              <a:rPr lang="en-US" dirty="0"/>
              <a:t>, …, of some convenient size (e.g. 256 bits), then encrypting each block separately.</a:t>
            </a:r>
          </a:p>
          <a:p>
            <a:pPr>
              <a:lnSpc>
                <a:spcPct val="80000"/>
              </a:lnSpc>
            </a:pPr>
            <a:r>
              <a:rPr lang="en-US" dirty="0"/>
              <a:t>You must vary the encryption at least slightly for each block, otherwise the attacker can easily discover </a:t>
            </a:r>
            <a:r>
              <a:rPr lang="en-US" b="1" i="1" dirty="0">
                <a:solidFill>
                  <a:srgbClr val="A50021"/>
                </a:solidFill>
              </a:rPr>
              <a:t>i</a:t>
            </a:r>
            <a:r>
              <a:rPr lang="en-US" i="1" dirty="0"/>
              <a:t>, </a:t>
            </a:r>
            <a:r>
              <a:rPr lang="en-US" b="1" i="1" dirty="0">
                <a:solidFill>
                  <a:srgbClr val="A50021"/>
                </a:solidFill>
              </a:rPr>
              <a:t>j </a:t>
            </a:r>
            <a:r>
              <a:rPr lang="en-US" dirty="0"/>
              <a:t>: </a:t>
            </a:r>
            <a:r>
              <a:rPr lang="en-US" b="1" i="1" dirty="0">
                <a:solidFill>
                  <a:srgbClr val="A50021"/>
                </a:solidFill>
              </a:rPr>
              <a:t>P</a:t>
            </a:r>
            <a:r>
              <a:rPr lang="en-US" b="1" i="1" baseline="-25000" dirty="0">
                <a:solidFill>
                  <a:srgbClr val="A50021"/>
                </a:solidFill>
              </a:rPr>
              <a:t>i</a:t>
            </a:r>
            <a:r>
              <a:rPr lang="en-US" dirty="0"/>
              <a:t> = </a:t>
            </a:r>
            <a:r>
              <a:rPr lang="en-US" b="1" i="1" dirty="0" err="1">
                <a:solidFill>
                  <a:srgbClr val="A50021"/>
                </a:solidFill>
              </a:rPr>
              <a:t>P</a:t>
            </a:r>
            <a:r>
              <a:rPr lang="en-US" b="1" i="1" baseline="-25000" dirty="0" err="1">
                <a:solidFill>
                  <a:srgbClr val="A50021"/>
                </a:solidFill>
              </a:rPr>
              <a:t>j</a:t>
            </a:r>
            <a:r>
              <a:rPr lang="en-US" dirty="0"/>
              <a:t>.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Cipher Block Chaining takes each </a:t>
            </a:r>
            <a:r>
              <a:rPr lang="en-US" sz="2200" dirty="0"/>
              <a:t>plaintext block </a:t>
            </a:r>
            <a:r>
              <a:rPr lang="en-US" sz="2200" dirty="0" smtClean="0"/>
              <a:t>and XOR </a:t>
            </a:r>
            <a:r>
              <a:rPr lang="en-US" sz="2200" dirty="0"/>
              <a:t>with the </a:t>
            </a:r>
            <a:r>
              <a:rPr lang="en-US" sz="2200" dirty="0" err="1"/>
              <a:t>ciphertext</a:t>
            </a:r>
            <a:r>
              <a:rPr lang="en-US" sz="2200" dirty="0"/>
              <a:t> from the previous block, before being encrypted.  [Stamp, pp. 57, 72-73]</a:t>
            </a:r>
          </a:p>
          <a:p>
            <a:pPr>
              <a:lnSpc>
                <a:spcPct val="80000"/>
              </a:lnSpc>
            </a:pPr>
            <a:r>
              <a:rPr lang="en-US" dirty="0"/>
              <a:t>Common block ciphers: DES, 3DES, </a:t>
            </a:r>
            <a:r>
              <a:rPr lang="en-US" dirty="0" smtClean="0"/>
              <a:t>AES, CAST, Blowfish.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</a:t>
            </a:r>
            <a:r>
              <a:rPr lang="en-US" dirty="0" smtClean="0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219200"/>
          </a:xfrm>
        </p:spPr>
        <p:txBody>
          <a:bodyPr>
            <a:noAutofit/>
          </a:bodyPr>
          <a:lstStyle/>
          <a:p>
            <a:r>
              <a:rPr lang="en-US" dirty="0"/>
              <a:t>Electronic Code </a:t>
            </a:r>
            <a:r>
              <a:rPr lang="en-US" dirty="0" smtClean="0"/>
              <a:t>Book</a:t>
            </a:r>
          </a:p>
          <a:p>
            <a:pPr lvl="1"/>
            <a:r>
              <a:rPr lang="en-US" dirty="0" smtClean="0"/>
              <a:t>Simplest </a:t>
            </a:r>
            <a:r>
              <a:rPr lang="en-US" dirty="0"/>
              <a:t>block cipher mode</a:t>
            </a:r>
          </a:p>
          <a:p>
            <a:pPr lvl="1"/>
            <a:r>
              <a:rPr lang="en-US" dirty="0"/>
              <a:t>Each block encrypted separately</a:t>
            </a:r>
          </a:p>
          <a:p>
            <a:pPr lvl="2"/>
            <a:r>
              <a:rPr lang="en-US" dirty="0"/>
              <a:t>Like plaintext encrypts to like </a:t>
            </a:r>
            <a:r>
              <a:rPr lang="en-US" dirty="0" err="1"/>
              <a:t>ciphertext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 descr="s39"/>
          <p:cNvPicPr>
            <a:picLocks noChangeAspect="1" noChangeArrowheads="1"/>
          </p:cNvPicPr>
          <p:nvPr/>
        </p:nvPicPr>
        <p:blipFill>
          <a:blip r:embed="rId2">
            <a:lum bright="-12000" contras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3613"/>
            <a:ext cx="7343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6400541"/>
            <a:ext cx="4968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600" dirty="0">
                <a:latin typeface="Times New Roman" pitchFamily="18" charset="0"/>
              </a:rPr>
              <a:t>W. Stallings, Network Security Essentials, Prenitce Hall</a:t>
            </a:r>
            <a:endParaRPr lang="en-NZ" altLang="en-US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</a:t>
            </a:r>
            <a:r>
              <a:rPr lang="en-US" dirty="0" smtClean="0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47800"/>
          </a:xfrm>
        </p:spPr>
        <p:txBody>
          <a:bodyPr>
            <a:noAutofit/>
          </a:bodyPr>
          <a:lstStyle/>
          <a:p>
            <a:r>
              <a:rPr lang="en-US" dirty="0"/>
              <a:t>Cipher-block </a:t>
            </a:r>
            <a:r>
              <a:rPr lang="en-US" dirty="0" smtClean="0"/>
              <a:t>Chaining </a:t>
            </a:r>
            <a:r>
              <a:rPr lang="en-US" dirty="0"/>
              <a:t>(CBC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Ciphertext</a:t>
            </a:r>
            <a:r>
              <a:rPr lang="en-US" dirty="0"/>
              <a:t> output from each encrypted plaintext block in the encryption used for the next block</a:t>
            </a:r>
          </a:p>
          <a:p>
            <a:pPr lvl="2"/>
            <a:r>
              <a:rPr lang="en-US" dirty="0"/>
              <a:t>First block encrypted with IV (initialization vector)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6400541"/>
            <a:ext cx="4968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600" dirty="0">
                <a:latin typeface="Times New Roman" pitchFamily="18" charset="0"/>
              </a:rPr>
              <a:t>W. Stallings, Network Security Essentials, Prenitce Hall</a:t>
            </a:r>
            <a:endParaRPr lang="en-NZ" altLang="en-US" sz="1600" dirty="0">
              <a:latin typeface="Times New Roman" pitchFamily="18" charset="0"/>
            </a:endParaRPr>
          </a:p>
        </p:txBody>
      </p:sp>
      <p:pic>
        <p:nvPicPr>
          <p:cNvPr id="6" name="Picture 4" descr="s40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72739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4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</a:t>
            </a:r>
            <a:r>
              <a:rPr lang="en-US" dirty="0" smtClean="0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47800"/>
          </a:xfrm>
        </p:spPr>
        <p:txBody>
          <a:bodyPr>
            <a:noAutofit/>
          </a:bodyPr>
          <a:lstStyle/>
          <a:p>
            <a:r>
              <a:rPr lang="en-US" dirty="0"/>
              <a:t>Output Feedback (OFB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Plaintext is </a:t>
            </a:r>
            <a:r>
              <a:rPr lang="en-US" dirty="0" err="1"/>
              <a:t>XOR’d</a:t>
            </a:r>
            <a:r>
              <a:rPr lang="en-US" dirty="0"/>
              <a:t> with the encrypted material in the previous block to produce </a:t>
            </a:r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6400541"/>
            <a:ext cx="4968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600" dirty="0">
                <a:latin typeface="Times New Roman" pitchFamily="18" charset="0"/>
              </a:rPr>
              <a:t>W. Stallings, Network Security Essentials, Prenitce Hall</a:t>
            </a:r>
            <a:endParaRPr lang="en-NZ" altLang="en-US" sz="1600" dirty="0">
              <a:latin typeface="Times New Roman" pitchFamily="18" charset="0"/>
            </a:endParaRPr>
          </a:p>
        </p:txBody>
      </p:sp>
      <p:pic>
        <p:nvPicPr>
          <p:cNvPr id="8" name="Picture 4" descr="s42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3181"/>
            <a:ext cx="6019800" cy="373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</a:t>
            </a:r>
            <a:r>
              <a:rPr lang="en-US" dirty="0" smtClean="0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47800"/>
          </a:xfrm>
        </p:spPr>
        <p:txBody>
          <a:bodyPr>
            <a:noAutofit/>
          </a:bodyPr>
          <a:lstStyle/>
          <a:p>
            <a:r>
              <a:rPr lang="en-US" dirty="0"/>
              <a:t>Counter (CTR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Uses a “nonce” (a random number that is used once) that is concatenated with a counter or other simple function, which is encrypted by the block cipher, and the output </a:t>
            </a:r>
            <a:r>
              <a:rPr lang="en-US" dirty="0" err="1"/>
              <a:t>XOR’d</a:t>
            </a:r>
            <a:r>
              <a:rPr lang="en-US" dirty="0"/>
              <a:t> with the plaintext block to product the </a:t>
            </a:r>
            <a:r>
              <a:rPr lang="en-US" dirty="0" err="1"/>
              <a:t>ciphertext</a:t>
            </a:r>
            <a:r>
              <a:rPr lang="en-US" dirty="0"/>
              <a:t> block.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362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Cryptology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art (science) of communication with secret codes.  </a:t>
            </a:r>
            <a:endParaRPr lang="en-US" sz="1600" dirty="0" smtClean="0"/>
          </a:p>
          <a:p>
            <a:pPr lvl="1"/>
            <a:r>
              <a:rPr lang="en-US" sz="1600" dirty="0" smtClean="0"/>
              <a:t>Cryptography</a:t>
            </a:r>
          </a:p>
          <a:p>
            <a:pPr lvl="2"/>
            <a:r>
              <a:rPr lang="en-US" sz="1400" dirty="0" smtClean="0"/>
              <a:t>The </a:t>
            </a:r>
            <a:r>
              <a:rPr lang="en-US" sz="1400" dirty="0"/>
              <a:t>making of secret codes.</a:t>
            </a:r>
          </a:p>
          <a:p>
            <a:pPr lvl="1"/>
            <a:r>
              <a:rPr lang="en-US" sz="1600" dirty="0" smtClean="0"/>
              <a:t>Cryptanalysis</a:t>
            </a:r>
          </a:p>
          <a:p>
            <a:pPr lvl="2"/>
            <a:r>
              <a:rPr lang="en-US" sz="1400" dirty="0" smtClean="0"/>
              <a:t>The “</a:t>
            </a:r>
            <a:r>
              <a:rPr lang="en-US" sz="1400" dirty="0"/>
              <a:t>breaking” </a:t>
            </a:r>
            <a:r>
              <a:rPr lang="en-US" sz="1400" dirty="0" smtClean="0"/>
              <a:t>of codes.</a:t>
            </a:r>
            <a:endParaRPr lang="en-US" sz="1400" dirty="0"/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4945607" cy="208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stream cipher is a symmetric key cipher where plaintext digits are combined with a pseudorandom cipher digit stream (</a:t>
            </a:r>
            <a:r>
              <a:rPr lang="en-US" dirty="0" err="1"/>
              <a:t>keystream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plaintext digit is encrypted one at a time with the corresponding digit of the </a:t>
            </a:r>
            <a:r>
              <a:rPr lang="en-US" dirty="0" err="1" smtClean="0"/>
              <a:t>keystream</a:t>
            </a:r>
            <a:r>
              <a:rPr lang="en-US" dirty="0" smtClean="0"/>
              <a:t> </a:t>
            </a:r>
            <a:r>
              <a:rPr lang="en-US" dirty="0"/>
              <a:t>to give a digit of the </a:t>
            </a:r>
            <a:r>
              <a:rPr lang="en-US" dirty="0" err="1"/>
              <a:t>ciphertext</a:t>
            </a:r>
            <a:r>
              <a:rPr lang="en-US" dirty="0"/>
              <a:t> stream.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practice, a digit is typically a bit and the combining operation </a:t>
            </a:r>
            <a:r>
              <a:rPr lang="en-US" dirty="0" smtClean="0"/>
              <a:t>is an </a:t>
            </a:r>
            <a:r>
              <a:rPr lang="en-US" dirty="0"/>
              <a:t>exclusive-or </a:t>
            </a:r>
            <a:r>
              <a:rPr lang="en-US" dirty="0" smtClean="0"/>
              <a:t>(XOR).</a:t>
            </a:r>
          </a:p>
          <a:p>
            <a:r>
              <a:rPr lang="en-US" dirty="0" smtClean="0"/>
              <a:t>RC4 used in TLS is a stream cipher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Encryption: simple XOR with </a:t>
            </a:r>
            <a:r>
              <a:rPr lang="en-US" dirty="0" smtClean="0"/>
              <a:t>key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Decryption: simple XOR with the same </a:t>
            </a:r>
            <a:r>
              <a:rPr lang="en-US" dirty="0" smtClean="0"/>
              <a:t>key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Group 4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787749"/>
              </p:ext>
            </p:extLst>
          </p:nvPr>
        </p:nvGraphicFramePr>
        <p:xfrm>
          <a:off x="152400" y="2362200"/>
          <a:ext cx="8166100" cy="1189038"/>
        </p:xfrm>
        <a:graphic>
          <a:graphicData uri="http://schemas.openxmlformats.org/drawingml/2006/table">
            <a:tbl>
              <a:tblPr/>
              <a:tblGrid>
                <a:gridCol w="1646238"/>
                <a:gridCol w="407987"/>
                <a:gridCol w="407988"/>
                <a:gridCol w="406400"/>
                <a:gridCol w="407987"/>
                <a:gridCol w="407988"/>
                <a:gridCol w="406400"/>
                <a:gridCol w="407987"/>
                <a:gridCol w="407988"/>
                <a:gridCol w="406400"/>
                <a:gridCol w="407987"/>
                <a:gridCol w="407988"/>
                <a:gridCol w="406400"/>
                <a:gridCol w="407987"/>
                <a:gridCol w="407988"/>
                <a:gridCol w="406400"/>
                <a:gridCol w="407987"/>
              </a:tblGrid>
              <a:tr h="396346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Plaintext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Key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Ciphertext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603193"/>
              </p:ext>
            </p:extLst>
          </p:nvPr>
        </p:nvGraphicFramePr>
        <p:xfrm>
          <a:off x="152400" y="4729161"/>
          <a:ext cx="8193090" cy="1214439"/>
        </p:xfrm>
        <a:graphic>
          <a:graphicData uri="http://schemas.openxmlformats.org/drawingml/2006/table">
            <a:tbl>
              <a:tblPr/>
              <a:tblGrid>
                <a:gridCol w="1601552"/>
                <a:gridCol w="412357"/>
                <a:gridCol w="412358"/>
                <a:gridCol w="410812"/>
                <a:gridCol w="412357"/>
                <a:gridCol w="412358"/>
                <a:gridCol w="410812"/>
                <a:gridCol w="412357"/>
                <a:gridCol w="412358"/>
                <a:gridCol w="412357"/>
                <a:gridCol w="412358"/>
                <a:gridCol w="412357"/>
                <a:gridCol w="410812"/>
                <a:gridCol w="412358"/>
                <a:gridCol w="412357"/>
                <a:gridCol w="410812"/>
                <a:gridCol w="412358"/>
              </a:tblGrid>
              <a:tr h="422055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Ciphertext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1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Key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1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Plaintext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4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Encryption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Symmetric key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shared </a:t>
            </a:r>
            <a:r>
              <a:rPr lang="en-US" dirty="0"/>
              <a:t>secret that all parties </a:t>
            </a:r>
            <a:r>
              <a:rPr lang="en-US" dirty="0" smtClean="0"/>
              <a:t>who </a:t>
            </a:r>
            <a:r>
              <a:rPr lang="en-US" dirty="0"/>
              <a:t>participate must </a:t>
            </a:r>
            <a:r>
              <a:rPr lang="en-US" dirty="0" smtClean="0"/>
              <a:t>know</a:t>
            </a:r>
          </a:p>
          <a:p>
            <a:pPr lvl="1"/>
            <a:r>
              <a:rPr lang="en-US" dirty="0"/>
              <a:t>If the decryption key </a:t>
            </a:r>
            <a:r>
              <a:rPr lang="en-US" sz="1800" b="1" dirty="0" err="1">
                <a:solidFill>
                  <a:srgbClr val="A50021"/>
                </a:solidFill>
                <a:latin typeface="Courier New" pitchFamily="49" charset="0"/>
              </a:rPr>
              <a:t>kd</a:t>
            </a:r>
            <a:r>
              <a:rPr lang="en-US" i="1" dirty="0">
                <a:solidFill>
                  <a:srgbClr val="A50021"/>
                </a:solidFill>
              </a:rPr>
              <a:t> </a:t>
            </a:r>
            <a:r>
              <a:rPr lang="en-US" dirty="0"/>
              <a:t>can be computed from the encryption key </a:t>
            </a:r>
            <a:r>
              <a:rPr lang="en-US" sz="1800" b="1" dirty="0" err="1">
                <a:solidFill>
                  <a:srgbClr val="A50021"/>
                </a:solidFill>
                <a:latin typeface="Courier New" pitchFamily="49" charset="0"/>
              </a:rPr>
              <a:t>ke</a:t>
            </a:r>
            <a:r>
              <a:rPr lang="en-US" dirty="0"/>
              <a:t>, then the algorithm is called “symmetric”.</a:t>
            </a:r>
          </a:p>
          <a:p>
            <a:r>
              <a:rPr lang="en-US" dirty="0" smtClean="0"/>
              <a:t>Asymmetric </a:t>
            </a:r>
            <a:r>
              <a:rPr lang="en-US" dirty="0"/>
              <a:t>key</a:t>
            </a:r>
          </a:p>
          <a:p>
            <a:pPr lvl="1"/>
            <a:r>
              <a:rPr lang="en-US" dirty="0"/>
              <a:t>Public / private key</a:t>
            </a:r>
          </a:p>
          <a:p>
            <a:pPr lvl="1"/>
            <a:r>
              <a:rPr lang="en-US" dirty="0"/>
              <a:t>Openly distribute public key to all </a:t>
            </a:r>
            <a:r>
              <a:rPr lang="en-US" dirty="0" smtClean="0"/>
              <a:t>parties</a:t>
            </a:r>
          </a:p>
          <a:p>
            <a:pPr lvl="1"/>
            <a:r>
              <a:rPr lang="en-US" dirty="0"/>
              <a:t>If the decryption key </a:t>
            </a:r>
            <a:r>
              <a:rPr lang="en-US" sz="1800" b="1" dirty="0" err="1">
                <a:solidFill>
                  <a:srgbClr val="A50021"/>
                </a:solidFill>
                <a:latin typeface="Courier New" pitchFamily="49" charset="0"/>
              </a:rPr>
              <a:t>kd</a:t>
            </a:r>
            <a:r>
              <a:rPr lang="en-US" dirty="0"/>
              <a:t> cannot be computed (in a reasonable amount of time) from the encryption key </a:t>
            </a:r>
            <a:r>
              <a:rPr lang="en-US" sz="1800" b="1" dirty="0" err="1">
                <a:solidFill>
                  <a:srgbClr val="A50021"/>
                </a:solidFill>
                <a:latin typeface="Courier New" pitchFamily="49" charset="0"/>
              </a:rPr>
              <a:t>ke</a:t>
            </a:r>
            <a:r>
              <a:rPr lang="en-US" dirty="0"/>
              <a:t>, then the algorithm is called “asymmetric” or “public-key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/>
              <a:t>One-time pad</a:t>
            </a:r>
          </a:p>
          <a:p>
            <a:pPr lvl="1"/>
            <a:r>
              <a:rPr lang="en-US" dirty="0"/>
              <a:t>Used once, is as large as the </a:t>
            </a:r>
            <a:r>
              <a:rPr lang="en-US" dirty="0" smtClean="0"/>
              <a:t>message </a:t>
            </a:r>
            <a:r>
              <a:rPr lang="en-US" dirty="0"/>
              <a:t>to be </a:t>
            </a:r>
            <a:r>
              <a:rPr lang="en-US" dirty="0" smtClean="0"/>
              <a:t>encrypted</a:t>
            </a:r>
          </a:p>
          <a:p>
            <a:pPr lvl="1"/>
            <a:r>
              <a:rPr lang="en-US" dirty="0" smtClean="0"/>
              <a:t>See previous slide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/>
          </a:bodyPr>
          <a:lstStyle/>
          <a:p>
            <a:r>
              <a:rPr lang="en-US" dirty="0"/>
              <a:t>Text encrypted with a key can not be decrypted using the same key </a:t>
            </a:r>
          </a:p>
          <a:p>
            <a:r>
              <a:rPr lang="en-US" dirty="0"/>
              <a:t>Text encrypted with one key may be decrypted using only the corresponding key </a:t>
            </a:r>
            <a:r>
              <a:rPr lang="en-US" dirty="0" smtClean="0"/>
              <a:t>(public private key relationship)</a:t>
            </a:r>
            <a:endParaRPr lang="en-US" dirty="0"/>
          </a:p>
          <a:p>
            <a:pPr lvl="1"/>
            <a:r>
              <a:rPr lang="en-US" dirty="0"/>
              <a:t>Knowledge of one key is not a guidance for finding the corresponding key</a:t>
            </a:r>
          </a:p>
          <a:p>
            <a:r>
              <a:rPr lang="en-US" dirty="0"/>
              <a:t>The practice is to use two keys </a:t>
            </a:r>
            <a:r>
              <a:rPr lang="en-US" dirty="0" smtClean="0"/>
              <a:t>called </a:t>
            </a:r>
            <a:r>
              <a:rPr lang="en-US" dirty="0"/>
              <a:t>“public” and “private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Key </a:t>
            </a:r>
            <a:r>
              <a:rPr lang="en-US" dirty="0"/>
              <a:t>Generation</a:t>
            </a:r>
          </a:p>
          <a:p>
            <a:pPr marL="411480" lvl="1" indent="0">
              <a:buNone/>
            </a:pPr>
            <a:r>
              <a:rPr lang="en-US" dirty="0" smtClean="0"/>
              <a:t>Select (both prime): </a:t>
            </a:r>
            <a:r>
              <a:rPr lang="en-US" dirty="0"/>
              <a:t>	</a:t>
            </a:r>
            <a:r>
              <a:rPr lang="en-US" dirty="0" smtClean="0"/>
              <a:t>p </a:t>
            </a:r>
            <a:r>
              <a:rPr lang="en-US" dirty="0"/>
              <a:t>and q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Calculate</a:t>
            </a:r>
            <a:r>
              <a:rPr lang="en-US" dirty="0"/>
              <a:t>: 		n = p x q</a:t>
            </a:r>
          </a:p>
          <a:p>
            <a:pPr marL="411480" lvl="1" indent="0">
              <a:buNone/>
            </a:pPr>
            <a:r>
              <a:rPr lang="en-US" dirty="0"/>
              <a:t>Calculate: 		Ø(n) = (p - 1)(q - 1)</a:t>
            </a:r>
          </a:p>
          <a:p>
            <a:pPr marL="411480" lvl="1" indent="0">
              <a:buNone/>
            </a:pPr>
            <a:r>
              <a:rPr lang="en-US" dirty="0"/>
              <a:t>Select integer e: 	</a:t>
            </a:r>
            <a:r>
              <a:rPr lang="en-US" dirty="0" err="1"/>
              <a:t>gcd</a:t>
            </a:r>
            <a:r>
              <a:rPr lang="en-US" dirty="0"/>
              <a:t>(Ø(n), e) = 1; 1&lt;e&lt; Ø (n)</a:t>
            </a:r>
          </a:p>
          <a:p>
            <a:pPr marL="411480" lvl="1" indent="0">
              <a:buNone/>
            </a:pPr>
            <a:r>
              <a:rPr lang="en-US" dirty="0"/>
              <a:t>Calculate d:		d = e-1 mod Ø(n)</a:t>
            </a:r>
          </a:p>
          <a:p>
            <a:pPr marL="411480" lvl="1" indent="0">
              <a:buNone/>
            </a:pPr>
            <a:r>
              <a:rPr lang="en-US" dirty="0"/>
              <a:t>Public key:		KU = {</a:t>
            </a:r>
            <a:r>
              <a:rPr lang="en-US" dirty="0" err="1"/>
              <a:t>e,n</a:t>
            </a:r>
            <a:r>
              <a:rPr lang="en-US" dirty="0"/>
              <a:t>}</a:t>
            </a:r>
          </a:p>
          <a:p>
            <a:pPr marL="411480" lvl="1" indent="0">
              <a:buNone/>
            </a:pPr>
            <a:r>
              <a:rPr lang="en-US" dirty="0"/>
              <a:t>Private key:		KR = {</a:t>
            </a:r>
            <a:r>
              <a:rPr lang="en-US" dirty="0" err="1"/>
              <a:t>d,n</a:t>
            </a:r>
            <a:r>
              <a:rPr lang="en-US" dirty="0" smtClean="0"/>
              <a:t>}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p = 7, q = 17</a:t>
            </a:r>
          </a:p>
          <a:p>
            <a:pPr lvl="1"/>
            <a:r>
              <a:rPr lang="en-US" dirty="0"/>
              <a:t>n = p * q = 7 x 17 = 119</a:t>
            </a:r>
          </a:p>
          <a:p>
            <a:pPr lvl="1"/>
            <a:r>
              <a:rPr lang="en-US" dirty="0"/>
              <a:t>Ø(n) = (p –1)(q – 1) =  96</a:t>
            </a:r>
          </a:p>
          <a:p>
            <a:pPr lvl="1"/>
            <a:r>
              <a:rPr lang="en-US" dirty="0"/>
              <a:t>Select e (e is relative prime to Ø(n) = 96 and less than Ø(n) 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hence  </a:t>
            </a:r>
            <a:r>
              <a:rPr lang="en-US" dirty="0"/>
              <a:t>e = 5</a:t>
            </a:r>
          </a:p>
          <a:p>
            <a:pPr lvl="1"/>
            <a:r>
              <a:rPr lang="en-US" dirty="0"/>
              <a:t>Determine d such that de = 1 mod 96 and d &lt; </a:t>
            </a:r>
            <a:r>
              <a:rPr lang="en-US" dirty="0" smtClean="0"/>
              <a:t>96</a:t>
            </a:r>
          </a:p>
          <a:p>
            <a:pPr lvl="2"/>
            <a:r>
              <a:rPr lang="en-US" dirty="0" smtClean="0"/>
              <a:t>hence </a:t>
            </a:r>
            <a:r>
              <a:rPr lang="en-US" dirty="0"/>
              <a:t>d = 77 as 77 x 5 = 385 = 4 x 96 +1)</a:t>
            </a:r>
          </a:p>
          <a:p>
            <a:pPr lvl="1"/>
            <a:r>
              <a:rPr lang="en-US" dirty="0"/>
              <a:t>KU = {5,119}, PR = {77,119}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6400800"/>
            <a:ext cx="360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Rivest</a:t>
            </a:r>
            <a:r>
              <a:rPr lang="en-US" dirty="0"/>
              <a:t>-Shamir-</a:t>
            </a:r>
            <a:r>
              <a:rPr lang="en-US" dirty="0" err="1"/>
              <a:t>Aldeman</a:t>
            </a:r>
            <a:r>
              <a:rPr lang="en-US" dirty="0"/>
              <a:t> Cipher (RSA)</a:t>
            </a:r>
          </a:p>
        </p:txBody>
      </p:sp>
    </p:spTree>
    <p:extLst>
      <p:ext uri="{BB962C8B-B14F-4D97-AF65-F5344CB8AC3E}">
        <p14:creationId xmlns:p14="http://schemas.microsoft.com/office/powerpoint/2010/main" val="23778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PK for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We can use our secret key </a:t>
            </a:r>
            <a:r>
              <a:rPr lang="en-US" sz="2000" b="1" i="1" dirty="0">
                <a:solidFill>
                  <a:srgbClr val="FF0000"/>
                </a:solidFill>
              </a:rPr>
              <a:t>s</a:t>
            </a:r>
            <a:r>
              <a:rPr lang="en-US" sz="2000" b="1" i="1" dirty="0"/>
              <a:t> </a:t>
            </a:r>
            <a:r>
              <a:rPr lang="en-US" sz="2000" dirty="0"/>
              <a:t>to encrypt a message which everyone can decrypt using our public key </a:t>
            </a:r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. </a:t>
            </a:r>
            <a:endParaRPr lang="en-AU" sz="2000" dirty="0"/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/>
              <a:t>(</a:t>
            </a:r>
            <a:r>
              <a:rPr lang="en-US" i="1" dirty="0"/>
              <a:t>P,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is a “signed message”.  Simpler notation: [</a:t>
            </a:r>
            <a:r>
              <a:rPr lang="en-US" i="1" dirty="0"/>
              <a:t>P</a:t>
            </a:r>
            <a:r>
              <a:rPr lang="en-US" dirty="0"/>
              <a:t>]</a:t>
            </a:r>
            <a:r>
              <a:rPr lang="en-US" b="1" baseline="-25000" dirty="0">
                <a:solidFill>
                  <a:srgbClr val="FF0000"/>
                </a:solidFill>
              </a:rPr>
              <a:t>Clark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people who know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secret key named “Clark” can create this signature.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Anyone who knows the public key for “Clark” can validate this signature.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defends against impersonation and repudiation </a:t>
            </a:r>
            <a:r>
              <a:rPr lang="en-US" dirty="0" smtClean="0"/>
              <a:t>attacks.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“public key infrastructure” (PKI) will help us discover other people’s public keys (</a:t>
            </a:r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b="1" i="1" baseline="-25000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, </a:t>
            </a:r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b="1" i="1" baseline="-25000" dirty="0">
                <a:solidFill>
                  <a:srgbClr val="FF0000"/>
                </a:solidFill>
              </a:rPr>
              <a:t>2</a:t>
            </a:r>
            <a:r>
              <a:rPr lang="en-US" sz="2000" dirty="0"/>
              <a:t>, …), if we know the names of these keys and where they were registered.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registry database is called a “certificate authority” (CA).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Warning: someone might register a key under your name!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Digests and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 digest – the result of a cryptographic operation on a file or message</a:t>
            </a:r>
          </a:p>
          <a:p>
            <a:pPr lvl="1"/>
            <a:r>
              <a:rPr lang="en-US" dirty="0"/>
              <a:t>Fixed-length result regardless of message size</a:t>
            </a:r>
          </a:p>
          <a:p>
            <a:pPr lvl="1"/>
            <a:r>
              <a:rPr lang="en-US" dirty="0"/>
              <a:t>Impossible to derive original message from digest</a:t>
            </a:r>
          </a:p>
          <a:p>
            <a:pPr lvl="1"/>
            <a:r>
              <a:rPr lang="en-US" dirty="0"/>
              <a:t>No other message should produce the same digest</a:t>
            </a:r>
          </a:p>
          <a:p>
            <a:pPr lvl="1"/>
            <a:r>
              <a:rPr lang="en-US" dirty="0"/>
              <a:t>Algorithms</a:t>
            </a:r>
          </a:p>
          <a:p>
            <a:pPr lvl="2"/>
            <a:r>
              <a:rPr lang="en-US" dirty="0"/>
              <a:t>MD-5, SHA-1, HMAC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Digest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066800"/>
          </a:xfrm>
        </p:spPr>
        <p:txBody>
          <a:bodyPr/>
          <a:lstStyle/>
          <a:p>
            <a:r>
              <a:rPr lang="en-US" dirty="0" smtClean="0"/>
              <a:t>SHA-1</a:t>
            </a:r>
          </a:p>
          <a:p>
            <a:pPr lvl="1"/>
            <a:r>
              <a:rPr lang="en-US" dirty="0"/>
              <a:t>produces 160-bit message output out of arbitrary length input </a:t>
            </a:r>
          </a:p>
        </p:txBody>
      </p:sp>
      <p:pic>
        <p:nvPicPr>
          <p:cNvPr id="4" name="Picture 5" descr="s48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562110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6519862"/>
            <a:ext cx="4968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600" dirty="0">
                <a:latin typeface="Times New Roman" pitchFamily="18" charset="0"/>
              </a:rPr>
              <a:t>W. Stallings, Network Security Essentials, Prenitce Hall</a:t>
            </a:r>
            <a:endParaRPr lang="en-NZ" altLang="en-US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876800"/>
            <a:ext cx="7620000" cy="1524000"/>
          </a:xfrm>
        </p:spPr>
        <p:txBody>
          <a:bodyPr/>
          <a:lstStyle/>
          <a:p>
            <a:r>
              <a:rPr lang="en-US" dirty="0"/>
              <a:t>Keyed hashes (HMACs) are another approach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Using private/public/secret keys in generating the hash</a:t>
            </a:r>
          </a:p>
          <a:p>
            <a:pPr lvl="2"/>
            <a:r>
              <a:rPr lang="en-US" dirty="0" smtClean="0"/>
              <a:t>Many variances out there in the literature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S61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004014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6519862"/>
            <a:ext cx="4968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600" dirty="0">
                <a:latin typeface="Times New Roman" pitchFamily="18" charset="0"/>
              </a:rPr>
              <a:t>W. Stallings, Network Security Essentials, Prenitce Hall</a:t>
            </a:r>
            <a:endParaRPr lang="en-NZ" altLang="en-US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 digest that is cryptographically combined with signer’s private key</a:t>
            </a:r>
          </a:p>
          <a:p>
            <a:r>
              <a:rPr lang="en-US" dirty="0"/>
              <a:t>Requires public key cryptography</a:t>
            </a:r>
          </a:p>
          <a:p>
            <a:r>
              <a:rPr lang="en-US" dirty="0"/>
              <a:t>Verifies message integrity</a:t>
            </a:r>
          </a:p>
          <a:p>
            <a:r>
              <a:rPr lang="en-US" dirty="0"/>
              <a:t>Verifies identity of signer</a:t>
            </a:r>
          </a:p>
          <a:p>
            <a:r>
              <a:rPr lang="en-US" dirty="0"/>
              <a:t>Algorithms: DSA, El </a:t>
            </a:r>
            <a:r>
              <a:rPr lang="en-US" dirty="0" err="1"/>
              <a:t>Gamal</a:t>
            </a:r>
            <a:r>
              <a:rPr lang="en-US" dirty="0"/>
              <a:t>, Elliptic Curve </a:t>
            </a:r>
            <a:r>
              <a:rPr lang="en-US" dirty="0" smtClean="0"/>
              <a:t>DSA</a:t>
            </a:r>
          </a:p>
          <a:p>
            <a:endParaRPr lang="en-US" dirty="0" smtClean="0"/>
          </a:p>
          <a:p>
            <a:r>
              <a:rPr lang="en-US" dirty="0"/>
              <a:t>General </a:t>
            </a:r>
            <a:r>
              <a:rPr lang="en-US" dirty="0" smtClean="0"/>
              <a:t>principle</a:t>
            </a:r>
            <a:endParaRPr lang="en-US" dirty="0"/>
          </a:p>
          <a:p>
            <a:pPr lvl="1"/>
            <a:r>
              <a:rPr lang="en-US" dirty="0" smtClean="0"/>
              <a:t>Take the </a:t>
            </a:r>
            <a:r>
              <a:rPr lang="en-US" dirty="0"/>
              <a:t>data</a:t>
            </a:r>
          </a:p>
          <a:p>
            <a:pPr lvl="1"/>
            <a:r>
              <a:rPr lang="en-US" dirty="0" smtClean="0"/>
              <a:t>Generate the </a:t>
            </a:r>
            <a:r>
              <a:rPr lang="en-US" dirty="0"/>
              <a:t>hash</a:t>
            </a:r>
          </a:p>
          <a:p>
            <a:pPr lvl="1"/>
            <a:r>
              <a:rPr lang="en-US" dirty="0"/>
              <a:t>Encrypt  hash with your private key</a:t>
            </a:r>
          </a:p>
          <a:p>
            <a:pPr lvl="1"/>
            <a:r>
              <a:rPr lang="en-US" dirty="0"/>
              <a:t>Add that to the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and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(sender), Bob (</a:t>
            </a:r>
            <a:r>
              <a:rPr lang="en-US" dirty="0" err="1" smtClean="0"/>
              <a:t>reciever</a:t>
            </a:r>
            <a:r>
              <a:rPr lang="en-US" dirty="0" smtClean="0"/>
              <a:t>), Eve (eavesdropper)</a:t>
            </a:r>
          </a:p>
          <a:p>
            <a:endParaRPr lang="en-US" dirty="0" smtClean="0"/>
          </a:p>
          <a:p>
            <a:r>
              <a:rPr lang="en-US" dirty="0" smtClean="0"/>
              <a:t>Plaintext </a:t>
            </a:r>
            <a:r>
              <a:rPr lang="en-US" dirty="0"/>
              <a:t>– an original message</a:t>
            </a:r>
          </a:p>
          <a:p>
            <a:r>
              <a:rPr lang="en-US" dirty="0" smtClean="0"/>
              <a:t>Encryption </a:t>
            </a:r>
            <a:r>
              <a:rPr lang="en-US" dirty="0"/>
              <a:t>– the process of transforming plaintext into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 lvl="1"/>
            <a:r>
              <a:rPr lang="en-US" dirty="0" err="1"/>
              <a:t>Ciphertext</a:t>
            </a:r>
            <a:r>
              <a:rPr lang="en-US" dirty="0"/>
              <a:t> – an encrypted </a:t>
            </a:r>
            <a:r>
              <a:rPr lang="en-US" dirty="0" smtClean="0"/>
              <a:t>message</a:t>
            </a:r>
            <a:endParaRPr lang="en-US" dirty="0"/>
          </a:p>
          <a:p>
            <a:r>
              <a:rPr lang="en-US" dirty="0"/>
              <a:t>Decryption – the process of transforming </a:t>
            </a:r>
            <a:r>
              <a:rPr lang="en-US" dirty="0" err="1"/>
              <a:t>ciphertext</a:t>
            </a:r>
            <a:r>
              <a:rPr lang="en-US" dirty="0"/>
              <a:t> into </a:t>
            </a:r>
            <a:r>
              <a:rPr lang="en-US" dirty="0" smtClean="0"/>
              <a:t>plaintext</a:t>
            </a:r>
            <a:endParaRPr lang="en-US" dirty="0"/>
          </a:p>
          <a:p>
            <a:r>
              <a:rPr lang="en-US" dirty="0"/>
              <a:t>Encryption key – the text value required to encrypt and decrypt </a:t>
            </a:r>
            <a:r>
              <a:rPr lang="en-US" dirty="0" smtClean="0"/>
              <a:t>the message or data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Signature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principle</a:t>
            </a:r>
            <a:endParaRPr lang="en-US" dirty="0"/>
          </a:p>
          <a:p>
            <a:pPr lvl="1"/>
            <a:r>
              <a:rPr lang="en-US" dirty="0" smtClean="0"/>
              <a:t>Take the </a:t>
            </a:r>
            <a:r>
              <a:rPr lang="en-US" dirty="0"/>
              <a:t>data</a:t>
            </a:r>
          </a:p>
          <a:p>
            <a:pPr lvl="1"/>
            <a:r>
              <a:rPr lang="en-US" dirty="0" smtClean="0"/>
              <a:t>Generate the </a:t>
            </a:r>
            <a:r>
              <a:rPr lang="en-US" dirty="0"/>
              <a:t>hash</a:t>
            </a:r>
          </a:p>
          <a:p>
            <a:pPr lvl="1"/>
            <a:r>
              <a:rPr lang="en-US" dirty="0"/>
              <a:t>Encrypt  hash with your private key</a:t>
            </a:r>
          </a:p>
          <a:p>
            <a:pPr lvl="1"/>
            <a:r>
              <a:rPr lang="en-US" dirty="0"/>
              <a:t>Add that to the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3" descr="3sec341no3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6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654563"/>
            <a:ext cx="4502150" cy="3984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81400" y="6524625"/>
            <a:ext cx="4716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NZ" altLang="en-US" sz="1600" dirty="0">
                <a:latin typeface="Times New Roman" pitchFamily="18" charset="0"/>
              </a:rPr>
              <a:t>A. Nash, PKI Implementing and Managing E-Security</a:t>
            </a:r>
          </a:p>
        </p:txBody>
      </p:sp>
    </p:spTree>
    <p:extLst>
      <p:ext uri="{BB962C8B-B14F-4D97-AF65-F5344CB8AC3E}">
        <p14:creationId xmlns:p14="http://schemas.microsoft.com/office/powerpoint/2010/main" val="6662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Signature Verification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81400" y="6524625"/>
            <a:ext cx="4716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NZ" altLang="en-US" sz="1600" dirty="0">
                <a:latin typeface="Times New Roman" pitchFamily="18" charset="0"/>
              </a:rPr>
              <a:t>A. Nash, PKI Implementing and Managing E-Security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67246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Certificate</a:t>
            </a:r>
            <a:endParaRPr lang="en-US" dirty="0"/>
          </a:p>
        </p:txBody>
      </p:sp>
      <p:pic>
        <p:nvPicPr>
          <p:cNvPr id="5" name="Picture 4" descr="S62"/>
          <p:cNvPicPr>
            <a:picLocks noChangeAspect="1" noChangeArrowheads="1"/>
          </p:cNvPicPr>
          <p:nvPr/>
        </p:nvPicPr>
        <p:blipFill>
          <a:blip r:embed="rId2">
            <a:lum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69342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2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Certificate X.509</a:t>
            </a:r>
            <a:endParaRPr lang="en-US" dirty="0"/>
          </a:p>
        </p:txBody>
      </p:sp>
      <p:pic>
        <p:nvPicPr>
          <p:cNvPr id="4" name="Picture 3" descr="3sec341no5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8000" contrast="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95400"/>
            <a:ext cx="4979987" cy="5329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57600" y="6524625"/>
            <a:ext cx="4716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NZ" altLang="en-US" sz="1600" dirty="0">
                <a:latin typeface="Times New Roman" pitchFamily="18" charset="0"/>
              </a:rPr>
              <a:t>A. Nash, PKI Implementing and Managing E-Security</a:t>
            </a:r>
          </a:p>
        </p:txBody>
      </p:sp>
    </p:spTree>
    <p:extLst>
      <p:ext uri="{BB962C8B-B14F-4D97-AF65-F5344CB8AC3E}">
        <p14:creationId xmlns:p14="http://schemas.microsoft.com/office/powerpoint/2010/main" val="9468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/>
              <a:t>Cryptographic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7620000" cy="3124200"/>
          </a:xfrm>
        </p:spPr>
        <p:txBody>
          <a:bodyPr>
            <a:normAutofit fontScale="92500"/>
          </a:bodyPr>
          <a:lstStyle/>
          <a:p>
            <a:pPr>
              <a:buFontTx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 Alice </a:t>
            </a:r>
            <a:r>
              <a:rPr lang="en-US" dirty="0">
                <a:latin typeface="Arial" charset="0"/>
                <a:cs typeface="Arial" charset="0"/>
              </a:rPr>
              <a:t>sends a service request R</a:t>
            </a:r>
            <a:r>
              <a:rPr lang="en-US" baseline="-25000" dirty="0">
                <a:latin typeface="Arial" charset="0"/>
                <a:cs typeface="Arial" charset="0"/>
              </a:rPr>
              <a:t>A</a:t>
            </a:r>
            <a:r>
              <a:rPr lang="en-US" dirty="0">
                <a:latin typeface="Arial" charset="0"/>
                <a:cs typeface="Arial" charset="0"/>
              </a:rPr>
              <a:t> to Bob.</a:t>
            </a:r>
          </a:p>
          <a:p>
            <a:pPr>
              <a:buFontTx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 Bob </a:t>
            </a:r>
            <a:r>
              <a:rPr lang="en-US" dirty="0">
                <a:latin typeface="Arial" charset="0"/>
                <a:cs typeface="Arial" charset="0"/>
              </a:rPr>
              <a:t>replies with his digital certificate.</a:t>
            </a:r>
          </a:p>
          <a:p>
            <a:pPr lvl="1">
              <a:buFontTx/>
              <a:buChar char="•"/>
            </a:pPr>
            <a:r>
              <a:rPr lang="en-AU" dirty="0">
                <a:latin typeface="Arial" charset="0"/>
                <a:cs typeface="Arial" charset="0"/>
              </a:rPr>
              <a:t>Bob’s certificate contains Bob’s public key </a:t>
            </a:r>
            <a:r>
              <a:rPr lang="en-AU" i="1" dirty="0">
                <a:latin typeface="Arial" charset="0"/>
                <a:cs typeface="Arial" charset="0"/>
              </a:rPr>
              <a:t>B </a:t>
            </a:r>
            <a:r>
              <a:rPr lang="en-AU" dirty="0">
                <a:latin typeface="Arial" charset="0"/>
                <a:cs typeface="Arial" charset="0"/>
              </a:rPr>
              <a:t>and Bob’s name.</a:t>
            </a:r>
          </a:p>
          <a:p>
            <a:pPr lvl="1">
              <a:buFontTx/>
              <a:buChar char="•"/>
            </a:pPr>
            <a:r>
              <a:rPr lang="en-AU" dirty="0">
                <a:latin typeface="Arial" charset="0"/>
                <a:cs typeface="Arial" charset="0"/>
              </a:rPr>
              <a:t>This certificate was signed by a Certificate Authority, using a public key </a:t>
            </a:r>
            <a:r>
              <a:rPr lang="en-AU" i="1" dirty="0">
                <a:latin typeface="Arial" charset="0"/>
                <a:cs typeface="Arial" charset="0"/>
              </a:rPr>
              <a:t>CA </a:t>
            </a:r>
            <a:r>
              <a:rPr lang="en-AU" dirty="0">
                <a:latin typeface="Arial" charset="0"/>
                <a:cs typeface="Arial" charset="0"/>
              </a:rPr>
              <a:t>which Alice already knows.</a:t>
            </a:r>
          </a:p>
          <a:p>
            <a:pPr>
              <a:buFontTx/>
              <a:buAutoNum type="arabicPeriod"/>
            </a:pPr>
            <a:r>
              <a:rPr lang="en-AU" dirty="0" smtClean="0">
                <a:latin typeface="Arial" charset="0"/>
                <a:cs typeface="Arial" charset="0"/>
              </a:rPr>
              <a:t> Alice </a:t>
            </a:r>
            <a:r>
              <a:rPr lang="en-AU" dirty="0">
                <a:latin typeface="Arial" charset="0"/>
                <a:cs typeface="Arial" charset="0"/>
              </a:rPr>
              <a:t>creates a symmetric key </a:t>
            </a:r>
            <a:r>
              <a:rPr lang="en-AU" i="1" dirty="0">
                <a:latin typeface="Arial" charset="0"/>
                <a:cs typeface="Arial" charset="0"/>
              </a:rPr>
              <a:t>SK</a:t>
            </a:r>
            <a:r>
              <a:rPr lang="en-AU" dirty="0">
                <a:latin typeface="Arial" charset="0"/>
                <a:cs typeface="Arial" charset="0"/>
              </a:rPr>
              <a:t>.  This is a “session key”. </a:t>
            </a:r>
          </a:p>
          <a:p>
            <a:pPr lvl="1">
              <a:buFontTx/>
              <a:buChar char="•"/>
            </a:pPr>
            <a:r>
              <a:rPr lang="en-AU" dirty="0">
                <a:latin typeface="Arial" charset="0"/>
                <a:cs typeface="Arial" charset="0"/>
              </a:rPr>
              <a:t>Alice sends </a:t>
            </a:r>
            <a:r>
              <a:rPr lang="en-AU" i="1" dirty="0">
                <a:latin typeface="Arial" charset="0"/>
                <a:cs typeface="Arial" charset="0"/>
              </a:rPr>
              <a:t>SK</a:t>
            </a:r>
            <a:r>
              <a:rPr lang="en-AU" dirty="0">
                <a:latin typeface="Arial" charset="0"/>
                <a:cs typeface="Arial" charset="0"/>
              </a:rPr>
              <a:t> to Bob, encrypted with public key </a:t>
            </a:r>
            <a:r>
              <a:rPr lang="en-AU" i="1" dirty="0">
                <a:latin typeface="Arial" charset="0"/>
                <a:cs typeface="Arial" charset="0"/>
              </a:rPr>
              <a:t>B</a:t>
            </a:r>
            <a:r>
              <a:rPr lang="en-AU" dirty="0">
                <a:latin typeface="Arial" charset="0"/>
                <a:cs typeface="Arial" charset="0"/>
              </a:rPr>
              <a:t>.</a:t>
            </a:r>
          </a:p>
          <a:p>
            <a:pPr lvl="1">
              <a:buFontTx/>
              <a:buChar char="•"/>
            </a:pPr>
            <a:r>
              <a:rPr lang="en-AU" dirty="0">
                <a:latin typeface="Arial" charset="0"/>
                <a:cs typeface="Arial" charset="0"/>
              </a:rPr>
              <a:t>Alice and Bob will use </a:t>
            </a:r>
            <a:r>
              <a:rPr lang="en-AU" i="1" dirty="0">
                <a:latin typeface="Arial" charset="0"/>
                <a:cs typeface="Arial" charset="0"/>
              </a:rPr>
              <a:t>SK</a:t>
            </a:r>
            <a:r>
              <a:rPr lang="en-AU" dirty="0">
                <a:latin typeface="Arial" charset="0"/>
                <a:cs typeface="Arial" charset="0"/>
              </a:rPr>
              <a:t> to encrypt their plaintext messages.</a:t>
            </a:r>
          </a:p>
          <a:p>
            <a:endParaRPr lang="en-US" dirty="0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564481" y="1143000"/>
            <a:ext cx="5300662" cy="2514600"/>
            <a:chOff x="975" y="663"/>
            <a:chExt cx="3339" cy="1584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2248" y="999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pic>
          <p:nvPicPr>
            <p:cNvPr id="9" name="Picture 5" descr="45_TheMarchHare_bi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" y="759"/>
              <a:ext cx="691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288" y="1959"/>
              <a:ext cx="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cs typeface="Arial" charset="0"/>
                </a:rPr>
                <a:t>Alice</a:t>
              </a:r>
              <a:endParaRPr lang="en-AU">
                <a:latin typeface="Arial" charset="0"/>
                <a:cs typeface="Arial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760" y="1959"/>
              <a:ext cx="4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cs typeface="Arial" charset="0"/>
                </a:rPr>
                <a:t>Bob</a:t>
              </a:r>
              <a:endParaRPr lang="en-AU">
                <a:latin typeface="Arial" charset="0"/>
                <a:cs typeface="Arial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670" y="663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R</a:t>
              </a:r>
              <a:r>
                <a:rPr lang="en-US" i="1" baseline="-25000">
                  <a:latin typeface="Arial" charset="0"/>
                  <a:cs typeface="Arial" charset="0"/>
                </a:rPr>
                <a:t>A</a:t>
              </a:r>
              <a:endParaRPr lang="en-AU" i="1" baseline="-25000">
                <a:latin typeface="Arial" charset="0"/>
                <a:cs typeface="Arial" charset="0"/>
              </a:endParaRPr>
            </a:p>
          </p:txBody>
        </p:sp>
        <p:pic>
          <p:nvPicPr>
            <p:cNvPr id="13" name="Picture 10" descr="alice03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759"/>
              <a:ext cx="1158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104" y="1431"/>
              <a:ext cx="1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Arial" charset="0"/>
                  <a:cs typeface="Arial" charset="0"/>
                </a:rPr>
                <a:t>{</a:t>
              </a:r>
              <a:r>
                <a:rPr lang="en-US" i="1" dirty="0">
                  <a:latin typeface="Arial" charset="0"/>
                  <a:cs typeface="Arial" charset="0"/>
                </a:rPr>
                <a:t>SK</a:t>
              </a:r>
              <a:r>
                <a:rPr lang="en-US" dirty="0">
                  <a:latin typeface="Arial" charset="0"/>
                  <a:cs typeface="Arial" charset="0"/>
                </a:rPr>
                <a:t>}</a:t>
              </a:r>
              <a:r>
                <a:rPr lang="en-US" i="1" baseline="-25000" dirty="0">
                  <a:latin typeface="Arial" charset="0"/>
                  <a:cs typeface="Arial" charset="0"/>
                </a:rPr>
                <a:t>B</a:t>
              </a:r>
              <a:r>
                <a:rPr lang="en-US" dirty="0">
                  <a:latin typeface="Arial" charset="0"/>
                  <a:cs typeface="Arial" charset="0"/>
                </a:rPr>
                <a:t>, {P}</a:t>
              </a:r>
              <a:r>
                <a:rPr lang="en-US" i="1" baseline="-25000" dirty="0">
                  <a:latin typeface="Arial" charset="0"/>
                  <a:cs typeface="Arial" charset="0"/>
                </a:rPr>
                <a:t>SK</a:t>
              </a:r>
              <a:endParaRPr lang="en-AU" i="1" baseline="-25000" dirty="0">
                <a:latin typeface="Arial" charset="0"/>
                <a:cs typeface="Arial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154" y="1047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dirty="0">
                  <a:latin typeface="Arial" charset="0"/>
                  <a:cs typeface="Arial" charset="0"/>
                </a:rPr>
                <a:t>[</a:t>
              </a:r>
              <a:r>
                <a:rPr lang="en-US" i="1" dirty="0">
                  <a:latin typeface="Arial" charset="0"/>
                  <a:cs typeface="Arial" charset="0"/>
                </a:rPr>
                <a:t>B</a:t>
              </a:r>
              <a:r>
                <a:rPr lang="en-US" dirty="0">
                  <a:latin typeface="Arial" charset="0"/>
                  <a:cs typeface="Arial" charset="0"/>
                </a:rPr>
                <a:t>, “Bob”]</a:t>
              </a:r>
              <a:r>
                <a:rPr lang="en-US" i="1" baseline="-25000" dirty="0">
                  <a:latin typeface="Arial" charset="0"/>
                  <a:cs typeface="Arial" charset="0"/>
                </a:rPr>
                <a:t>CA</a:t>
              </a:r>
              <a:endParaRPr lang="en-AU" i="1" baseline="-25000" dirty="0">
                <a:latin typeface="Arial" charset="0"/>
                <a:cs typeface="Arial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2250" y="1383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248" y="1767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6663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76200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can Alice detect that Trudy is “in the middle”?</a:t>
            </a:r>
          </a:p>
          <a:p>
            <a:r>
              <a:rPr lang="en-US" dirty="0"/>
              <a:t>What does your web-browser do, when it receives a digital certificate that says “Trudy” instead of “Bob”?</a:t>
            </a:r>
          </a:p>
          <a:p>
            <a:r>
              <a:rPr lang="en-US" dirty="0"/>
              <a:t>Trudy’s certificate might be [T, “Bob”]CA’</a:t>
            </a:r>
          </a:p>
          <a:p>
            <a:r>
              <a:rPr lang="en-US" dirty="0"/>
              <a:t>If you follow a URL to “https://www.bankofamerica.org”, your browser might form an SSL connection with a Nigerian website which spoofs the website of a legitimate bank!</a:t>
            </a:r>
          </a:p>
          <a:p>
            <a:r>
              <a:rPr lang="en-US" dirty="0"/>
              <a:t>Have you ever inspected an SSL certificate? </a:t>
            </a:r>
          </a:p>
          <a:p>
            <a:endParaRPr lang="en-US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1791493" y="1721644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15293" y="1797844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latin typeface="Arial" charset="0"/>
                <a:cs typeface="Arial" charset="0"/>
              </a:rPr>
              <a:t>[</a:t>
            </a: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n-US" i="1" dirty="0">
                <a:latin typeface="Arial" charset="0"/>
                <a:cs typeface="Arial" charset="0"/>
              </a:rPr>
              <a:t>, “</a:t>
            </a: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Trudy</a:t>
            </a:r>
            <a:r>
              <a:rPr lang="en-US" i="1" dirty="0">
                <a:latin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cs typeface="Arial" charset="0"/>
              </a:rPr>
              <a:t>]</a:t>
            </a:r>
            <a:r>
              <a:rPr lang="en-US" b="1" i="1" baseline="-25000" dirty="0">
                <a:latin typeface="Arial" charset="0"/>
                <a:cs typeface="Arial" charset="0"/>
              </a:rPr>
              <a:t>CA</a:t>
            </a:r>
            <a:endParaRPr lang="en-AU" b="1" baseline="-25000" dirty="0">
              <a:latin typeface="Arial" charset="0"/>
              <a:cs typeface="Arial" charset="0"/>
            </a:endParaRPr>
          </a:p>
        </p:txBody>
      </p:sp>
      <p:pic>
        <p:nvPicPr>
          <p:cNvPr id="7" name="Picture 5" descr="45_TheMarchHare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93" y="1527918"/>
            <a:ext cx="879475" cy="148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8731" y="3123210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Alice</a:t>
            </a: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506492" y="3124200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Bob</a:t>
            </a: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61418" y="1188244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R</a:t>
            </a:r>
            <a:r>
              <a:rPr lang="en-US" baseline="-25000">
                <a:latin typeface="Arial" charset="0"/>
                <a:cs typeface="Arial" charset="0"/>
              </a:rPr>
              <a:t>A</a:t>
            </a:r>
            <a:endParaRPr lang="en-AU" baseline="-25000">
              <a:latin typeface="Arial" charset="0"/>
              <a:cs typeface="Arial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1791493" y="2331244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12" name="Picture 10" descr="alice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7" y="1583564"/>
            <a:ext cx="1497807" cy="141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01093" y="2988469"/>
            <a:ext cx="434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Trudy: acting as Alice to Bob,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and as Bob to Alice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en-AU" dirty="0">
              <a:latin typeface="Arial" charset="0"/>
              <a:cs typeface="Arial" charset="0"/>
            </a:endParaRPr>
          </a:p>
        </p:txBody>
      </p:sp>
      <p:pic>
        <p:nvPicPr>
          <p:cNvPr id="14" name="Picture 12" descr="dod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06" y="1577181"/>
            <a:ext cx="11445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562893" y="2407444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</a:rPr>
              <a:t>{</a:t>
            </a:r>
            <a:r>
              <a:rPr lang="en-US" i="1">
                <a:latin typeface="Arial" charset="0"/>
              </a:rPr>
              <a:t>SK</a:t>
            </a:r>
            <a:r>
              <a:rPr lang="en-US">
                <a:latin typeface="Arial" charset="0"/>
              </a:rPr>
              <a:t>}</a:t>
            </a:r>
            <a:r>
              <a:rPr lang="en-US" b="1" i="1" baseline="-2500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>
                <a:latin typeface="Arial" charset="0"/>
              </a:rPr>
              <a:t>, {</a:t>
            </a:r>
            <a:r>
              <a:rPr lang="en-US" i="1">
                <a:latin typeface="Arial" charset="0"/>
              </a:rPr>
              <a:t>P</a:t>
            </a:r>
            <a:r>
              <a:rPr lang="en-US">
                <a:latin typeface="Arial" charset="0"/>
              </a:rPr>
              <a:t>}</a:t>
            </a:r>
            <a:r>
              <a:rPr lang="en-US" i="1" baseline="-25000">
                <a:latin typeface="Arial" charset="0"/>
              </a:rPr>
              <a:t>SK</a:t>
            </a:r>
            <a:endParaRPr lang="en-AU" i="1" baseline="-25000">
              <a:latin typeface="Arial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5372893" y="1721644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814218" y="1188244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R</a:t>
            </a:r>
            <a:r>
              <a:rPr lang="en-US" baseline="-25000">
                <a:latin typeface="Arial" charset="0"/>
                <a:cs typeface="Arial" charset="0"/>
              </a:rPr>
              <a:t>A</a:t>
            </a:r>
            <a:endParaRPr lang="en-AU" baseline="-25000">
              <a:latin typeface="Arial" charset="0"/>
              <a:cs typeface="Arial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220493" y="1797844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</a:rPr>
              <a:t>[</a:t>
            </a:r>
            <a:r>
              <a:rPr lang="en-US" i="1">
                <a:latin typeface="Arial" charset="0"/>
              </a:rPr>
              <a:t>B</a:t>
            </a:r>
            <a:r>
              <a:rPr lang="en-US">
                <a:latin typeface="Arial" charset="0"/>
              </a:rPr>
              <a:t>, “Bob”]</a:t>
            </a:r>
            <a:r>
              <a:rPr lang="en-US" i="1" baseline="-25000">
                <a:latin typeface="Arial" charset="0"/>
              </a:rPr>
              <a:t>CA</a:t>
            </a:r>
            <a:endParaRPr lang="en-AU" i="1" baseline="-25000">
              <a:latin typeface="Arial" charset="0"/>
              <a:cs typeface="Arial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5372893" y="2331244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791493" y="2940844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5372893" y="2940844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144293" y="2407444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</a:rPr>
              <a:t>{</a:t>
            </a:r>
            <a:r>
              <a:rPr lang="en-US" i="1">
                <a:latin typeface="Arial" charset="0"/>
              </a:rPr>
              <a:t>SK</a:t>
            </a:r>
            <a:r>
              <a:rPr lang="en-US">
                <a:latin typeface="Arial" charset="0"/>
              </a:rPr>
              <a:t>}</a:t>
            </a:r>
            <a:r>
              <a:rPr lang="en-US" b="1" i="1" baseline="-2500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>
                <a:latin typeface="Arial" charset="0"/>
              </a:rPr>
              <a:t>, {</a:t>
            </a:r>
            <a:r>
              <a:rPr lang="en-US" i="1">
                <a:latin typeface="Arial" charset="0"/>
              </a:rPr>
              <a:t>P</a:t>
            </a:r>
            <a:r>
              <a:rPr lang="en-US">
                <a:latin typeface="Arial" charset="0"/>
              </a:rPr>
              <a:t>}</a:t>
            </a:r>
            <a:r>
              <a:rPr lang="en-US" i="1" baseline="-25000">
                <a:latin typeface="Arial" charset="0"/>
              </a:rPr>
              <a:t>SK</a:t>
            </a:r>
            <a:endParaRPr lang="en-AU" i="1" baseline="-25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Attacks on Cryptographic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 err="1"/>
              <a:t>ciphertext</a:t>
            </a:r>
            <a:r>
              <a:rPr lang="en-US" sz="2800" dirty="0"/>
              <a:t> may be broken by…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Discovering the “restricted” algorithm (if the algorithm doesn’t require a key).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Discovering the key by non-cryptographic means (bribery, theft, ‘just asking’).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Discovering the key by “brute-force search” (through all possible keys).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Discovering the key by cryptanalysis based on other information, such as known pairs of (plaintext, </a:t>
            </a:r>
            <a:r>
              <a:rPr lang="en-US" sz="2400" dirty="0" err="1"/>
              <a:t>ciphertext</a:t>
            </a:r>
            <a:r>
              <a:rPr lang="en-US" sz="2400" dirty="0"/>
              <a:t>).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weakest point in the system may not be its cryptography!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See Ferguson &amp; </a:t>
            </a:r>
            <a:r>
              <a:rPr lang="en-US" sz="2400" dirty="0" err="1"/>
              <a:t>Schneier</a:t>
            </a:r>
            <a:r>
              <a:rPr lang="en-US" sz="2400" dirty="0"/>
              <a:t>, </a:t>
            </a:r>
            <a:r>
              <a:rPr lang="en-US" sz="2400" i="1" dirty="0"/>
              <a:t>Practical Cryptography, </a:t>
            </a:r>
            <a:r>
              <a:rPr lang="en-US" sz="2400" dirty="0"/>
              <a:t>2003.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For example: you should consider what identification was required, when a CA accepted a key, before you accept any public key from that CA as a “proof of identity”.</a:t>
            </a:r>
            <a:endParaRPr lang="en-AU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Usage of PKI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AU" sz="2400" dirty="0"/>
              <a:t>If a Certificate Authority is offline, or if you can’t be bothered to wait for a  response, you will use the public keys stored in your local computer.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Warning: a public key may be revoked at any time, e.g. if someone reports their key was stolen.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Key Continuity Management is an alternative to PKI.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The first time someone presents a key, you decide whether or not to accept it.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When someone presents a key that you have previously accepted, it’s probably ok.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If someone presents a changed key, you should think carefully before accepting!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This idea was introduced in SSH, in 1996.  It was named, and identified as a general design principle, by Peter </a:t>
            </a:r>
            <a:r>
              <a:rPr lang="en-AU" dirty="0" err="1"/>
              <a:t>Gutmann</a:t>
            </a:r>
            <a:r>
              <a:rPr lang="en-AU" dirty="0"/>
              <a:t> (</a:t>
            </a:r>
            <a:r>
              <a:rPr lang="en-AU" dirty="0">
                <a:hlinkClick r:id="rId2"/>
              </a:rPr>
              <a:t>http://www.cs.auckland.ac.nz/~pgut001/</a:t>
            </a:r>
            <a:r>
              <a:rPr lang="en-AU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Reference: </a:t>
            </a:r>
            <a:r>
              <a:rPr lang="en-AU" dirty="0" err="1"/>
              <a:t>Simson</a:t>
            </a:r>
            <a:r>
              <a:rPr lang="en-AU" dirty="0"/>
              <a:t> </a:t>
            </a:r>
            <a:r>
              <a:rPr lang="en-AU" dirty="0" err="1"/>
              <a:t>Garfinkel</a:t>
            </a:r>
            <a:r>
              <a:rPr lang="en-AU" dirty="0"/>
              <a:t>, in </a:t>
            </a:r>
            <a:r>
              <a:rPr lang="en-AU" dirty="0">
                <a:hlinkClick r:id="rId3"/>
              </a:rPr>
              <a:t>http://www.simson.net/thesis/pki3.pdf</a:t>
            </a:r>
            <a:endParaRPr lang="en-AU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Identification and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NZ" sz="2800" dirty="0"/>
              <a:t>You can authenticate your identity to a local machine by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what you have (e.g. a smart card),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what you know (e.g. a password),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what you “are” (e.g. your thumbprint or handwriting)</a:t>
            </a:r>
          </a:p>
          <a:p>
            <a:pPr>
              <a:lnSpc>
                <a:spcPct val="80000"/>
              </a:lnSpc>
            </a:pPr>
            <a:r>
              <a:rPr lang="en-AU" sz="2800" dirty="0"/>
              <a:t>After you have authenticated yourself locally, then you can use cryptographic protocols to…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… authenticate your outgoing messages (if others know your public key);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… verify the integrity of your incoming messages (if you know your correspondents’ public keys);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… send confidential messages to other people (if you know their public keys).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Warning: you (and others) must trust the operations of your local machine!  We’ll return to this subject…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5" descr="j007870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12972"/>
            <a:ext cx="6867452" cy="404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1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47800"/>
          </a:xfrm>
        </p:spPr>
        <p:txBody>
          <a:bodyPr/>
          <a:lstStyle/>
          <a:p>
            <a:r>
              <a:rPr lang="en-US" dirty="0" smtClean="0"/>
              <a:t>Alice wants to send a message to Bob</a:t>
            </a:r>
          </a:p>
          <a:p>
            <a:pPr lvl="1"/>
            <a:r>
              <a:rPr lang="en-US" dirty="0" smtClean="0"/>
              <a:t>Wants to send it securely</a:t>
            </a:r>
          </a:p>
          <a:p>
            <a:pPr lvl="1"/>
            <a:r>
              <a:rPr lang="en-US" dirty="0" smtClean="0"/>
              <a:t>Wants to make sure an eavesdropper cannot read it (Eve)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449247"/>
            <a:ext cx="1002839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Plaintext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0748" y="4449247"/>
            <a:ext cx="1163652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1361" y="4451159"/>
            <a:ext cx="1002839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Plaintext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0944" y="5287447"/>
            <a:ext cx="51886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5287447"/>
            <a:ext cx="51886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Key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09" y="3156466"/>
            <a:ext cx="1321691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158054"/>
            <a:ext cx="13223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48" y="5016222"/>
            <a:ext cx="1321691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145839" y="4633913"/>
            <a:ext cx="1359361" cy="19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2810374" y="4635825"/>
            <a:ext cx="0" cy="6516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>
          <a:xfrm>
            <a:off x="4724400" y="4633913"/>
            <a:ext cx="1206961" cy="19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</p:cNvCxnSpPr>
          <p:nvPr/>
        </p:nvCxnSpPr>
        <p:spPr>
          <a:xfrm flipV="1">
            <a:off x="5288630" y="4635825"/>
            <a:ext cx="0" cy="6516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26062" y="28956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2900127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8145" y="6138391"/>
            <a:ext cx="5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27374" y="4068247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5806" y="4068247"/>
            <a:ext cx="122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Clark’s </a:t>
            </a:r>
            <a:r>
              <a:rPr lang="en-US" dirty="0" smtClean="0"/>
              <a:t>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</a:t>
            </a:r>
            <a:r>
              <a:rPr lang="en-US" dirty="0"/>
              <a:t>Systems with Access Control and </a:t>
            </a:r>
            <a:r>
              <a:rPr lang="en-US" dirty="0" smtClean="0"/>
              <a:t>Identification</a:t>
            </a:r>
          </a:p>
          <a:p>
            <a:pPr lvl="1"/>
            <a:r>
              <a:rPr lang="en-US" dirty="0" smtClean="0"/>
              <a:t>Interception </a:t>
            </a:r>
            <a:r>
              <a:rPr lang="en-US" dirty="0"/>
              <a:t>(attacker reads the message); </a:t>
            </a:r>
          </a:p>
          <a:p>
            <a:pPr lvl="1"/>
            <a:r>
              <a:rPr lang="en-US" dirty="0"/>
              <a:t>Interruption (attacker prevents message delivery);</a:t>
            </a:r>
          </a:p>
          <a:p>
            <a:pPr lvl="1"/>
            <a:r>
              <a:rPr lang="en-US" dirty="0"/>
              <a:t>Modification (attacker changes a message);</a:t>
            </a:r>
          </a:p>
          <a:p>
            <a:pPr lvl="1"/>
            <a:r>
              <a:rPr lang="en-US" dirty="0"/>
              <a:t>Impersonation (attacker pretends to be an </a:t>
            </a:r>
            <a:r>
              <a:rPr lang="en-US" dirty="0" err="1"/>
              <a:t>authorised</a:t>
            </a:r>
            <a:r>
              <a:rPr lang="en-US" dirty="0"/>
              <a:t> receiver);</a:t>
            </a:r>
          </a:p>
          <a:p>
            <a:pPr lvl="1"/>
            <a:r>
              <a:rPr lang="en-US" dirty="0"/>
              <a:t>Fabrication (attacker pretends to be an </a:t>
            </a:r>
            <a:r>
              <a:rPr lang="en-US" dirty="0" err="1"/>
              <a:t>authorised</a:t>
            </a:r>
            <a:r>
              <a:rPr lang="en-US" dirty="0"/>
              <a:t> sender);</a:t>
            </a:r>
          </a:p>
          <a:p>
            <a:pPr lvl="1"/>
            <a:r>
              <a:rPr lang="en-US" dirty="0"/>
              <a:t>Repudiation (attacker falsely asserts that they did not send or receive a message).</a:t>
            </a:r>
          </a:p>
          <a:p>
            <a:pPr lvl="1"/>
            <a:r>
              <a:rPr lang="en-US" dirty="0"/>
              <a:t>Subversion (two or more attackers communicate on a </a:t>
            </a:r>
            <a:r>
              <a:rPr lang="en-US" dirty="0" err="1"/>
              <a:t>stegochannel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Methods of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Substitution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 err="1"/>
              <a:t>Monoalphabetic</a:t>
            </a:r>
            <a:r>
              <a:rPr lang="en-US" dirty="0"/>
              <a:t> </a:t>
            </a:r>
            <a:r>
              <a:rPr lang="en-US" dirty="0" smtClean="0"/>
              <a:t>Cipher</a:t>
            </a:r>
          </a:p>
          <a:p>
            <a:pPr lvl="1"/>
            <a:r>
              <a:rPr lang="en-US" dirty="0"/>
              <a:t>Polyalphabetic </a:t>
            </a:r>
            <a:r>
              <a:rPr lang="en-US" dirty="0" smtClean="0"/>
              <a:t>Cipher</a:t>
            </a:r>
          </a:p>
          <a:p>
            <a:pPr lvl="2"/>
            <a:r>
              <a:rPr lang="en-US" altLang="en-US" dirty="0"/>
              <a:t>Running-key Cipher</a:t>
            </a:r>
            <a:endParaRPr lang="en-US" dirty="0"/>
          </a:p>
          <a:p>
            <a:r>
              <a:rPr lang="en-US" dirty="0" smtClean="0"/>
              <a:t>Transposition</a:t>
            </a:r>
            <a:endParaRPr lang="en-US" dirty="0"/>
          </a:p>
          <a:p>
            <a:r>
              <a:rPr lang="en-US" dirty="0" smtClean="0"/>
              <a:t>One-time pads</a:t>
            </a:r>
          </a:p>
          <a:p>
            <a:r>
              <a:rPr lang="en-US" dirty="0" smtClean="0"/>
              <a:t>Many more permeations and variations not shown here</a:t>
            </a:r>
          </a:p>
          <a:p>
            <a:pPr lvl="1"/>
            <a:r>
              <a:rPr lang="en-US" dirty="0" smtClean="0"/>
              <a:t>Hint: go investigate what’s out there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6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(Simple)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Plaintext </a:t>
            </a:r>
            <a:r>
              <a:rPr lang="en-US" dirty="0"/>
              <a:t>alphabet: ABCDEFGHIJKLMNOPQRSTUVWXYZ </a:t>
            </a:r>
          </a:p>
          <a:p>
            <a:r>
              <a:rPr lang="en-US" dirty="0" err="1"/>
              <a:t>Ciphertext</a:t>
            </a:r>
            <a:r>
              <a:rPr lang="en-US" dirty="0"/>
              <a:t> alphabet: </a:t>
            </a:r>
            <a:r>
              <a:rPr lang="en-US" dirty="0" smtClean="0"/>
              <a:t>NOPQRSTUVWXYZ</a:t>
            </a:r>
            <a:r>
              <a:rPr lang="en-US" dirty="0"/>
              <a:t>ABCDEFGHIJKLM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437744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9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Monoalphabetic</a:t>
            </a:r>
            <a:r>
              <a:rPr lang="en-US" dirty="0"/>
              <a:t>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800600"/>
          </a:xfrm>
        </p:spPr>
        <p:txBody>
          <a:bodyPr/>
          <a:lstStyle/>
          <a:p>
            <a:r>
              <a:rPr lang="en-US" dirty="0"/>
              <a:t>One alphabetic character is substituted </a:t>
            </a:r>
            <a:r>
              <a:rPr lang="en-US" dirty="0" smtClean="0"/>
              <a:t>for </a:t>
            </a:r>
            <a:r>
              <a:rPr lang="en-US" dirty="0"/>
              <a:t>another</a:t>
            </a:r>
          </a:p>
          <a:p>
            <a:pPr lvl="1"/>
            <a:r>
              <a:rPr lang="en-US" dirty="0"/>
              <a:t>Caesar right-three </a:t>
            </a:r>
            <a:r>
              <a:rPr lang="en-US" dirty="0" smtClean="0"/>
              <a:t>shift</a:t>
            </a:r>
            <a:endParaRPr lang="en-US" dirty="0"/>
          </a:p>
          <a:p>
            <a:pPr lvl="1"/>
            <a:r>
              <a:rPr lang="en-US" dirty="0" smtClean="0"/>
              <a:t>Or </a:t>
            </a:r>
            <a:r>
              <a:rPr lang="en-US" dirty="0"/>
              <a:t>a more random </a:t>
            </a:r>
            <a:r>
              <a:rPr lang="en-US" dirty="0" smtClean="0"/>
              <a:t>scheme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Subject to frequency analysis attack</a:t>
            </a:r>
          </a:p>
          <a:p>
            <a:endParaRPr lang="en-US" dirty="0"/>
          </a:p>
        </p:txBody>
      </p:sp>
      <p:graphicFrame>
        <p:nvGraphicFramePr>
          <p:cNvPr id="4" name="Group 2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670712"/>
              </p:ext>
            </p:extLst>
          </p:nvPr>
        </p:nvGraphicFramePr>
        <p:xfrm>
          <a:off x="4191000" y="2179608"/>
          <a:ext cx="3879850" cy="792192"/>
        </p:xfrm>
        <a:graphic>
          <a:graphicData uri="http://schemas.openxmlformats.org/drawingml/2006/table">
            <a:tbl>
              <a:tblPr/>
              <a:tblGrid>
                <a:gridCol w="323850"/>
                <a:gridCol w="322263"/>
                <a:gridCol w="323850"/>
                <a:gridCol w="323850"/>
                <a:gridCol w="322262"/>
                <a:gridCol w="323850"/>
                <a:gridCol w="323850"/>
                <a:gridCol w="322263"/>
                <a:gridCol w="323850"/>
                <a:gridCol w="323850"/>
                <a:gridCol w="322262"/>
                <a:gridCol w="323850"/>
              </a:tblGrid>
              <a:tr h="39608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J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/>
                          <a:cs typeface="Times New Roman" charset="0"/>
                        </a:rPr>
                        <a:t>…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J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/>
                          <a:cs typeface="Times New Roman" charset="0"/>
                        </a:rPr>
                        <a:t>…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2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152064"/>
              </p:ext>
            </p:extLst>
          </p:nvPr>
        </p:nvGraphicFramePr>
        <p:xfrm>
          <a:off x="4191000" y="3124200"/>
          <a:ext cx="3959225" cy="847726"/>
        </p:xfrm>
        <a:graphic>
          <a:graphicData uri="http://schemas.openxmlformats.org/drawingml/2006/table">
            <a:tbl>
              <a:tblPr/>
              <a:tblGrid>
                <a:gridCol w="330200"/>
                <a:gridCol w="330200"/>
                <a:gridCol w="330200"/>
                <a:gridCol w="328613"/>
                <a:gridCol w="330200"/>
                <a:gridCol w="330200"/>
                <a:gridCol w="330200"/>
                <a:gridCol w="330200"/>
                <a:gridCol w="330200"/>
                <a:gridCol w="328612"/>
                <a:gridCol w="330200"/>
                <a:gridCol w="330200"/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J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/>
                          <a:cs typeface="Times New Roman" charset="0"/>
                        </a:rPr>
                        <a:t>…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Q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/>
                          <a:cs typeface="Times New Roman" charset="0"/>
                        </a:rPr>
                        <a:t>…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Polyalphabetic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47800"/>
          </a:xfrm>
        </p:spPr>
        <p:txBody>
          <a:bodyPr/>
          <a:lstStyle/>
          <a:p>
            <a:r>
              <a:rPr lang="en-US" dirty="0" smtClean="0"/>
              <a:t>Two or more substitution alphabets</a:t>
            </a:r>
          </a:p>
          <a:p>
            <a:r>
              <a:rPr lang="en-US" dirty="0" smtClean="0"/>
              <a:t>HIGH becomes QNAO</a:t>
            </a:r>
            <a:endParaRPr lang="en-US" dirty="0"/>
          </a:p>
          <a:p>
            <a:r>
              <a:rPr lang="en-US" dirty="0"/>
              <a:t>Not subject to frequency attack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Group 3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570492"/>
              </p:ext>
            </p:extLst>
          </p:nvPr>
        </p:nvGraphicFramePr>
        <p:xfrm>
          <a:off x="1219200" y="3429000"/>
          <a:ext cx="6019800" cy="2378076"/>
        </p:xfrm>
        <a:graphic>
          <a:graphicData uri="http://schemas.openxmlformats.org/drawingml/2006/table">
            <a:tbl>
              <a:tblPr/>
              <a:tblGrid>
                <a:gridCol w="1341438"/>
                <a:gridCol w="357187"/>
                <a:gridCol w="339725"/>
                <a:gridCol w="444500"/>
                <a:gridCol w="441325"/>
                <a:gridCol w="442913"/>
                <a:gridCol w="441325"/>
                <a:gridCol w="441325"/>
                <a:gridCol w="442912"/>
                <a:gridCol w="511175"/>
                <a:gridCol w="407988"/>
                <a:gridCol w="407987"/>
              </a:tblGrid>
              <a:tr h="396346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Plaintext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/>
                          <a:cs typeface="Times New Roman" charset="0"/>
                        </a:rPr>
                        <a:t>…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Alpha 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Q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/>
                          <a:cs typeface="Times New Roman" charset="0"/>
                        </a:rPr>
                        <a:t>…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Alpha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Q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/>
                          <a:cs typeface="Times New Roman" charset="0"/>
                        </a:rPr>
                        <a:t>…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Alpha 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/>
                          <a:cs typeface="Times New Roman" charset="0"/>
                        </a:rPr>
                        <a:t>…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Alpha 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/>
                          <a:cs typeface="Times New Roman" charset="0"/>
                        </a:rPr>
                        <a:t>…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Alpha 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J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/>
                          <a:cs typeface="Times New Roman" charset="0"/>
                        </a:rPr>
                        <a:t>…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New York" pitchFamily="84" charset="0"/>
                          <a:cs typeface="Times New Roman" charset="0"/>
                        </a:rPr>
                        <a:t>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230</TotalTime>
  <Words>2558</Words>
  <Application>Microsoft Office PowerPoint</Application>
  <PresentationFormat>On-screen Show (4:3)</PresentationFormat>
  <Paragraphs>697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Adjacency</vt:lpstr>
      <vt:lpstr>Introduction to Cryptography</vt:lpstr>
      <vt:lpstr>What Is Cryptography</vt:lpstr>
      <vt:lpstr>Concepts and Processes</vt:lpstr>
      <vt:lpstr>Security Requirements</vt:lpstr>
      <vt:lpstr>Clark’s Taxonomy</vt:lpstr>
      <vt:lpstr>Some Methods of Encryption</vt:lpstr>
      <vt:lpstr>Substitution (Simple)</vt:lpstr>
      <vt:lpstr>Monoalphabetic Cipher</vt:lpstr>
      <vt:lpstr>Polyalphabetic Cipher</vt:lpstr>
      <vt:lpstr>Running-key Cipher</vt:lpstr>
      <vt:lpstr>Transposition (Columnar)</vt:lpstr>
      <vt:lpstr>One-time Pad</vt:lpstr>
      <vt:lpstr>PowerPoint Presentation</vt:lpstr>
      <vt:lpstr>Types of Encryption</vt:lpstr>
      <vt:lpstr>Block Cipher</vt:lpstr>
      <vt:lpstr>Block Cipher</vt:lpstr>
      <vt:lpstr>Block Cipher</vt:lpstr>
      <vt:lpstr>Block Cipher</vt:lpstr>
      <vt:lpstr>Block Cipher</vt:lpstr>
      <vt:lpstr>Stream Cipher</vt:lpstr>
      <vt:lpstr>Stream Cipher</vt:lpstr>
      <vt:lpstr>Types of Encryption Keys</vt:lpstr>
      <vt:lpstr>Asymmetric Ciphers</vt:lpstr>
      <vt:lpstr>Asymmetric Ciphers</vt:lpstr>
      <vt:lpstr>Using PK for Authentication</vt:lpstr>
      <vt:lpstr>Message Digests and Hashing</vt:lpstr>
      <vt:lpstr>Message Digest algorithm</vt:lpstr>
      <vt:lpstr>Hash Functions</vt:lpstr>
      <vt:lpstr>Digital Signature</vt:lpstr>
      <vt:lpstr>Digital Signature Creation</vt:lpstr>
      <vt:lpstr>Digital Signature Verification</vt:lpstr>
      <vt:lpstr>Digital Certificate</vt:lpstr>
      <vt:lpstr>Digital Certificate X.509</vt:lpstr>
      <vt:lpstr>Simple Cryptographic Protocol</vt:lpstr>
      <vt:lpstr>Protocol Analysis</vt:lpstr>
      <vt:lpstr>Attacks on Cryptographic Protocols</vt:lpstr>
      <vt:lpstr>Limitations and Usage of PKI</vt:lpstr>
      <vt:lpstr>Identification and Authentication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Cryptography</dc:title>
  <dc:creator>A</dc:creator>
  <cp:lastModifiedBy>A</cp:lastModifiedBy>
  <cp:revision>27</cp:revision>
  <dcterms:created xsi:type="dcterms:W3CDTF">2014-07-21T21:08:07Z</dcterms:created>
  <dcterms:modified xsi:type="dcterms:W3CDTF">2014-07-22T04:40:29Z</dcterms:modified>
</cp:coreProperties>
</file>