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4" r:id="rId3"/>
    <p:sldId id="316" r:id="rId4"/>
    <p:sldId id="317" r:id="rId5"/>
    <p:sldId id="313" r:id="rId6"/>
    <p:sldId id="315" r:id="rId7"/>
    <p:sldId id="318" r:id="rId8"/>
    <p:sldId id="305" r:id="rId9"/>
    <p:sldId id="306" r:id="rId10"/>
    <p:sldId id="308" r:id="rId11"/>
    <p:sldId id="309" r:id="rId12"/>
    <p:sldId id="310" r:id="rId13"/>
    <p:sldId id="285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35" tIns="43618" rIns="87235" bIns="43618" numCol="1" anchor="t" anchorCtr="0" compatLnSpc="1">
            <a:prstTxWarp prst="textNoShape">
              <a:avLst/>
            </a:prstTxWarp>
          </a:bodyPr>
          <a:lstStyle>
            <a:lvl1pPr defTabSz="873125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8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35" tIns="43618" rIns="87235" bIns="43618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35" tIns="43618" rIns="87235" bIns="43618" numCol="1" anchor="b" anchorCtr="0" compatLnSpc="1">
            <a:prstTxWarp prst="textNoShape">
              <a:avLst/>
            </a:prstTxWarp>
          </a:bodyPr>
          <a:lstStyle>
            <a:lvl1pPr defTabSz="873125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8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35" tIns="43618" rIns="87235" bIns="43618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 smtClean="0"/>
            </a:lvl1pPr>
          </a:lstStyle>
          <a:p>
            <a:pPr>
              <a:defRPr/>
            </a:pPr>
            <a:fld id="{BB7FD1E9-E5DA-42FE-8049-1500D2F6340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55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 smtClean="0"/>
            </a:lvl1pPr>
          </a:lstStyle>
          <a:p>
            <a:pPr>
              <a:defRPr/>
            </a:pPr>
            <a:fld id="{D5E5E57F-22A6-4553-9763-AE1BC834C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8DA936-20E4-48B8-84DC-94C4E79DC112}" type="slidenum">
              <a:rPr lang="en-US" sz="1300"/>
              <a:pPr/>
              <a:t>12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920750"/>
            <a:ext cx="4429125" cy="3322638"/>
          </a:xfrm>
          <a:solidFill>
            <a:srgbClr val="FFFFFF"/>
          </a:solidFill>
          <a:ln/>
        </p:spPr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131888" y="4567238"/>
            <a:ext cx="5054600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048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48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48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48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48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>
              <a:latin typeface="Arial;Helvetic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78C8B-417E-45EB-9317-E42D535FCF21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BB646415-4BD0-4088-AB49-C390B0C4C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0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9F30EC-6C86-4A24-B8E6-01591BB13025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725s2x12 rw1.</a:t>
            </a:r>
            <a:fld id="{09E4A727-F1BE-417B-82D5-A355E08FD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8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2116-2491-4BA2-988C-1286E009B90D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1879416E-86D8-48C8-A245-E2CF12A52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3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A373F-6265-454A-976C-B31F28189B75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44C85F62-8087-4A6B-AD75-DFCD2A0F1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286673-767B-4D65-B5C7-ABFE44425E35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725s2c127 rw1.</a:t>
            </a:r>
            <a:fld id="{D6A12F03-37EB-48F8-83A2-DA7F61EEF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C20CE-CA85-45C5-9062-81B88CAE73D4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13FDF0FC-DA6E-4075-AC06-7FAC34BC6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8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190-9926-4F65-9E84-00264F618AA3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66370CF9-65AF-443F-8A6D-DF76EED0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2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8B3F-9F77-4B4C-A5CC-BD8D3CE17A2E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830BAA14-C277-45EC-B19C-C1CDAA396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D7CF3-4FEE-41F1-957D-D2026625EC6E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B670B823-B474-4B4F-8E30-703CE1D17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BCE13-0209-4CA1-AA26-EDBEB47299A7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88B8A8FB-2460-49BB-A872-8F7906D60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F3914-A05C-49FF-9902-FC2C7B1C3378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725s2c12 rw1.</a:t>
            </a:r>
            <a:fld id="{75B3E8BF-54AF-4BC8-A8E5-3A57B051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BD921CF1-D3D5-4F7A-8001-798BFFAFB114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dirty="0" err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CompSci 725s2c12 rw1.</a:t>
            </a:r>
            <a:fld id="{B44C2651-7E36-41FA-B71A-5B45E20DF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1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auckland.ac.nz/courses/compsci725s2c/lectures/reports1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citeseer.nj.nec.com/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rmatik.uni-trier.de/~ley/db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auckland.ac.nz/%20refworks/index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.org/publications/submissions" TargetMode="External"/><Relationship Id="rId2" Type="http://schemas.openxmlformats.org/officeDocument/2006/relationships/hyperlink" Target="http://www.ieee.org/documents/stylemanu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brary.auckland.ac.nz/instruct/ref/ref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rg.com/papers/amdahl/infra.html" TargetMode="External"/><Relationship Id="rId2" Type="http://schemas.openxmlformats.org/officeDocument/2006/relationships/hyperlink" Target="http://www.amdahl.com/doc/products/bsg/intra/infra/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1059" TargetMode="External"/><Relationship Id="rId2" Type="http://schemas.openxmlformats.org/officeDocument/2006/relationships/hyperlink" Target="http://scholar.google.co.nz/scholar?start=0&amp;hl=en&amp;as_sdt=0,5&amp;cluster=152798831590478551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x.doi.org/10.1016/0167-4048(87)90122-2)" TargetMode="External"/><Relationship Id="rId4" Type="http://schemas.openxmlformats.org/officeDocument/2006/relationships/hyperlink" Target="http://all.net/books/Dissertation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B1C56A-435F-43D1-80A3-F6CA3A67F85A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85800"/>
            <a:ext cx="8207375" cy="2743200"/>
          </a:xfrm>
        </p:spPr>
        <p:txBody>
          <a:bodyPr/>
          <a:lstStyle/>
          <a:p>
            <a:r>
              <a:rPr lang="en-US" smtClean="0"/>
              <a:t>Software Security</a:t>
            </a:r>
            <a:br>
              <a:rPr lang="en-US" smtClean="0"/>
            </a:br>
            <a:r>
              <a:rPr lang="en-US" smtClean="0"/>
              <a:t>CompSci 725</a:t>
            </a:r>
            <a:br>
              <a:rPr lang="en-US" smtClean="0"/>
            </a:br>
            <a:r>
              <a:rPr lang="en-US" smtClean="0"/>
              <a:t>Handout 10: Report Writing #2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12 August 2012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Clark Thomborson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5F4D5D-41EA-405E-A0A6-AB4F1E1ABE2E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-76200"/>
            <a:ext cx="7772400" cy="914400"/>
          </a:xfrm>
        </p:spPr>
        <p:txBody>
          <a:bodyPr/>
          <a:lstStyle/>
          <a:p>
            <a:r>
              <a:rPr lang="en-US" smtClean="0"/>
              <a:t>Sample Titles &amp; Abstracts</a:t>
            </a:r>
            <a:endParaRPr lang="en-AU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next two slides contain titles &amp; abstracts from term papers written by students in a prior offering of CompSci 725.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question did they ask, and what are their conclusions?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Is it likely that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Each title is “… a fitting and worthy representative of the [term paper’s] contents”?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Each abstract “within the space allowed, … convey[s] the purpose, general experimental design, conclusions, and if possible, significance” of the student’s term paper?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Note: term papers don’t really have an “experimental design.”  Instead you will use library research, rather than scientific experimentation, to discover “an answer” to your topic question.</a:t>
            </a:r>
            <a:endParaRPr lang="en-A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C74057-1CB8-4ED6-BDB7-1985A9DE4575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Software-Based Interlocks for</a:t>
            </a:r>
            <a:br>
              <a:rPr lang="en-NZ" smtClean="0"/>
            </a:br>
            <a:r>
              <a:rPr lang="en-NZ" smtClean="0"/>
              <a:t>Software Tamper-Detection</a:t>
            </a:r>
            <a:endParaRPr lang="en-AU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en-NZ" sz="2800" smtClean="0"/>
              <a:t>By Andrew Paxie</a:t>
            </a:r>
          </a:p>
          <a:p>
            <a:pPr>
              <a:lnSpc>
                <a:spcPct val="90000"/>
              </a:lnSpc>
              <a:buFontTx/>
              <a:buNone/>
            </a:pPr>
            <a:endParaRPr lang="en-NZ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    Software-based interlocks may be used to improve the tamper-detection of software.  Interlocks ensure that undesirable conditions are avoided or that events are correctly sequenced. Three example interlocks – batons, Aucsmith’s integrity verification protocol, and Kerberos authentication – illustrate the concept in relation to software tamper-detection.</a:t>
            </a:r>
            <a:endParaRPr lang="en-AU" sz="280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105400" y="6400800"/>
            <a:ext cx="221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NZ" sz="1400">
                <a:cs typeface="Times New Roman" pitchFamily="18" charset="0"/>
              </a:rPr>
              <a:t>Slide Date: 18 October 2000</a:t>
            </a:r>
            <a:endParaRPr lang="en-AU" sz="1400">
              <a:cs typeface="Times New Roman" pitchFamily="18" charset="0"/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4114800" y="5638800"/>
            <a:ext cx="4714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Question?  Conclusions?</a:t>
            </a:r>
            <a:endParaRPr lang="en-AU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988DD9-77C4-4763-9786-77CB72036D8E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720725"/>
            <a:ext cx="9094788" cy="1317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3200" smtClean="0"/>
              <a:t>The Linux 2.4.0 Capability Security System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219200" y="2286000"/>
            <a:ext cx="6897688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  <a:tab pos="4814888" algn="l"/>
                <a:tab pos="5502275" algn="l"/>
                <a:tab pos="6189663" algn="l"/>
                <a:tab pos="6877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sz="2700"/>
              <a:t>The UNIX operating system "setuid" security feature is inadequate for modern demands. I provide some background to this claim, then present the results of my investigation into a solution implemented in the latest development version (2.4.0-test9) of the Linux operating system. I finish with some some ideas for future work.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090738" y="2073275"/>
            <a:ext cx="54530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4775" algn="l"/>
                <a:tab pos="2063750" algn="l"/>
                <a:tab pos="2751138" algn="l"/>
                <a:tab pos="3438525" algn="l"/>
                <a:tab pos="41259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sz="3000"/>
              <a:t>Colin Coghill, October 2000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505200" y="5715000"/>
            <a:ext cx="4714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Question?  Conclusions?</a:t>
            </a:r>
            <a:endParaRPr lang="en-AU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E39EE8-025E-40B2-94A8-DA358741B30B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Starting to Write your Term Paper:</a:t>
            </a:r>
            <a:br>
              <a:rPr lang="en-US" sz="4000" smtClean="0"/>
            </a:br>
            <a:r>
              <a:rPr lang="en-US" sz="4000" smtClean="0"/>
              <a:t>Review of Steps 1 to 4</a:t>
            </a:r>
            <a:endParaRPr lang="en-AU" sz="400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smtClean="0"/>
              <a:t>Decide on a topic (= Woodford’s Step 2)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smtClean="0"/>
              <a:t>Write the title &amp; synopsis: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400" smtClean="0"/>
              <a:t>Woodford’s Step 5, just discussed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smtClean="0"/>
              <a:t>Review requirements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400" smtClean="0"/>
              <a:t>This is a combination of Woodford’s Step 6 and 7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400" smtClean="0"/>
              <a:t>See </a:t>
            </a:r>
            <a:r>
              <a:rPr lang="en-AU" sz="2400" smtClean="0">
                <a:hlinkClick r:id="rId2"/>
              </a:rPr>
              <a:t>http://www.cs.auckland.ac.nz/courses/ compsci725s2c/lectures/reports1.pptx</a:t>
            </a:r>
            <a:endParaRPr lang="en-NZ" sz="240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smtClean="0"/>
              <a:t>Decide on the basic form of your paper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400" smtClean="0"/>
              <a:t>(This is Woodford’s Step 8.)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D901E1-B4EC-46D1-BC49-1BCB840E4C8E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The “Murder Mystery”</a:t>
            </a:r>
            <a:endParaRPr lang="en-US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00600"/>
          </a:xfrm>
        </p:spPr>
        <p:txBody>
          <a:bodyPr/>
          <a:lstStyle/>
          <a:p>
            <a:r>
              <a:rPr lang="en-NZ" sz="2800" smtClean="0"/>
              <a:t>In a well-written murder mystery novel, the reader is in suspense until the last page.</a:t>
            </a:r>
          </a:p>
          <a:p>
            <a:r>
              <a:rPr lang="en-NZ" sz="2800" smtClean="0"/>
              <a:t>“In suspense” means held in doubt and expectation.</a:t>
            </a:r>
          </a:p>
          <a:p>
            <a:r>
              <a:rPr lang="en-NZ" sz="2800" b="1" smtClean="0"/>
              <a:t>Don’t</a:t>
            </a:r>
            <a:r>
              <a:rPr lang="en-NZ" sz="2800" smtClean="0"/>
              <a:t> write a technical report that keeps your reader in suspense until the last page.</a:t>
            </a:r>
          </a:p>
          <a:p>
            <a:pPr lvl="1"/>
            <a:r>
              <a:rPr lang="en-NZ" sz="2400" smtClean="0"/>
              <a:t>Who wants to read a mysterious report?</a:t>
            </a:r>
          </a:p>
          <a:p>
            <a:pPr lvl="1"/>
            <a:r>
              <a:rPr lang="en-NZ" sz="2400" smtClean="0"/>
              <a:t>When you write as a technical professional, your reader “needs first and foremost to understand the structure or path of your argument.” [A. Eisenberg, </a:t>
            </a:r>
            <a:r>
              <a:rPr lang="en-NZ" sz="2400" i="1" smtClean="0"/>
              <a:t>Writing Well for the Technical Professions</a:t>
            </a:r>
            <a:r>
              <a:rPr lang="en-NZ" sz="2400" smtClean="0"/>
              <a:t>, Harper &amp; Row, 1989.  Recommended reading: pp. 39-40 and 46-51]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C01DC3-736E-412E-9FC3-B4A8E9E73ADF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NZ" smtClean="0"/>
              <a:t>Comparison and Contrast Format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The topic sentence of a “comparison and contrast” paper, section or paragraph should set forth alternatives for doing something (e.g. growing crystals).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Each section of a comparison and contrast paper should discuss the similarities (comparisons) and differences (contrasts) in the alternative methods.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 first and last sections should give an overview.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 middle sections should each discuss different points of comparison or contrast.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For example, the section on “Preparing a Saturated Solution” contrasts the two methods.  Another section, on “Preparing a Seed Crystal” discusses a similarity.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3E600A-E83D-49B2-A102-9F3E9A8F2F21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NZ" smtClean="0"/>
              <a:t>Problem – Solution Format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NZ" sz="2800" smtClean="0"/>
              <a:t>First, state the “problem” – what is the question being answered by your paper?</a:t>
            </a:r>
          </a:p>
          <a:p>
            <a:r>
              <a:rPr lang="en-NZ" sz="2800" smtClean="0"/>
              <a:t>Next, outline a “solution” – how the problem can be solved.</a:t>
            </a:r>
          </a:p>
          <a:p>
            <a:r>
              <a:rPr lang="en-NZ" sz="2800" smtClean="0"/>
              <a:t>Give details of your solution.</a:t>
            </a:r>
          </a:p>
          <a:p>
            <a:r>
              <a:rPr lang="en-NZ" sz="2800" smtClean="0"/>
              <a:t>Give applications or examples.</a:t>
            </a:r>
          </a:p>
          <a:p>
            <a:r>
              <a:rPr lang="en-NZ" sz="2800" smtClean="0"/>
              <a:t>End your paper with a critical &amp; appreciative analysis.  Is the problem adequately “solved” in all contexts?  What “similar questions” might be answered by “similar answers”?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26317C-DE0A-4BBB-8EE5-45DE2B4397CB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Main Idea – Significance Format</a:t>
            </a:r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mtClean="0"/>
              <a:t>First, explain “what” – your central idea.</a:t>
            </a:r>
          </a:p>
          <a:p>
            <a:r>
              <a:rPr lang="en-NZ" smtClean="0"/>
              <a:t>Next, explain “so what” – why should anyone care about your idea?</a:t>
            </a:r>
          </a:p>
          <a:p>
            <a:r>
              <a:rPr lang="en-NZ" smtClean="0"/>
              <a:t>Now that you have the readers’ interest, you can discuss the details.  Define your terms carefully, and explain their relationships in a way that illuminates your idea.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87029F-1D0B-4208-B68D-A37F2F1C67DC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Mix and Match!</a:t>
            </a:r>
            <a:endParaRPr lang="en-US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NZ" smtClean="0"/>
              <a:t>Don’t be afraid to combine patterns.</a:t>
            </a:r>
          </a:p>
          <a:p>
            <a:r>
              <a:rPr lang="en-NZ" smtClean="0"/>
              <a:t>Problem-solution + compare-contrast =</a:t>
            </a:r>
            <a:endParaRPr lang="en-US" smtClean="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822325" y="3317875"/>
            <a:ext cx="733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66800" y="3094038"/>
            <a:ext cx="6477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NZ" sz="3200"/>
              <a:t>a paper that discusses two (or more) solutions to a problem, and advises the reader on which solution to adopt.</a:t>
            </a:r>
            <a:endParaRPr lang="en-US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685800" y="4724400"/>
            <a:ext cx="809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NZ" sz="3200"/>
              <a:t>  Main idea-significance + problem-solution =</a:t>
            </a:r>
            <a:endParaRPr lang="en-US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050925" y="5200650"/>
            <a:ext cx="685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NZ" sz="3200"/>
              <a:t>a paper that solves a significant problem.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1" grpId="0" autoUpdateAnimBg="0"/>
      <p:bldP spid="91142" grpId="0" autoUpdateAnimBg="0"/>
      <p:bldP spid="9114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46E8E0-847B-4DAE-B2A9-CFB51B34BF89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Recommendation: The Scientific Article</a:t>
            </a:r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71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NZ" smtClean="0"/>
              <a:t>Introduction</a:t>
            </a:r>
          </a:p>
          <a:p>
            <a:pPr marL="609600" indent="-609600">
              <a:buFontTx/>
              <a:buAutoNum type="arabicPeriod"/>
            </a:pPr>
            <a:r>
              <a:rPr lang="en-NZ" smtClean="0"/>
              <a:t>Materials and Methods</a:t>
            </a:r>
          </a:p>
          <a:p>
            <a:pPr marL="609600" indent="-609600">
              <a:buFontTx/>
              <a:buAutoNum type="arabicPeriod"/>
            </a:pPr>
            <a:r>
              <a:rPr lang="en-NZ" smtClean="0"/>
              <a:t>Results</a:t>
            </a:r>
          </a:p>
          <a:p>
            <a:pPr marL="609600" indent="-609600">
              <a:buFontTx/>
              <a:buAutoNum type="arabicPeriod"/>
            </a:pPr>
            <a:r>
              <a:rPr lang="en-NZ" smtClean="0"/>
              <a:t>Discussion</a:t>
            </a:r>
          </a:p>
          <a:p>
            <a:pPr marL="609600" indent="-609600">
              <a:buFontTx/>
              <a:buNone/>
            </a:pPr>
            <a:r>
              <a:rPr lang="en-NZ" smtClean="0"/>
              <a:t>This is suitable for any experimental study.</a:t>
            </a:r>
            <a:endParaRPr lang="en-US" smtClean="0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69925" y="5070475"/>
            <a:ext cx="794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NZ" sz="3200"/>
              <a:t>Question: Which of Eisenberg’s formats is the “best match” to Woodward’s form?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19542A-DED3-4405-8A88-4604A3A640D3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640763" cy="838200"/>
          </a:xfrm>
        </p:spPr>
        <p:txBody>
          <a:bodyPr/>
          <a:lstStyle/>
          <a:p>
            <a:r>
              <a:rPr lang="en-NZ" smtClean="0"/>
              <a:t>Woodford’s 25 Steps [1] for Report Writing (reduced to 18)</a:t>
            </a:r>
            <a:endParaRPr lang="en-US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4363"/>
            <a:ext cx="8280400" cy="4281487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NZ" dirty="0" smtClean="0"/>
              <a:t>Decide on a topic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NZ" dirty="0" smtClean="0"/>
              <a:t>Write the title &amp; synopsis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NZ" dirty="0" smtClean="0"/>
              <a:t>Review requirements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NZ" dirty="0" smtClean="0"/>
              <a:t>Decide on the basic form of the article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NZ" dirty="0" smtClean="0"/>
              <a:t>…</a:t>
            </a:r>
          </a:p>
          <a:p>
            <a:pPr marL="609600" indent="-609600">
              <a:buFontTx/>
              <a:buAutoNum type="arabicPeriod"/>
              <a:defRPr/>
            </a:pPr>
            <a:endParaRPr lang="en-NZ" dirty="0" smtClean="0"/>
          </a:p>
          <a:p>
            <a:pPr marL="0" indent="0">
              <a:buFontTx/>
              <a:buNone/>
              <a:defRPr/>
            </a:pPr>
            <a:r>
              <a:rPr lang="en-NZ" dirty="0" smtClean="0"/>
              <a:t>[1] F Woodford. </a:t>
            </a:r>
            <a:r>
              <a:rPr lang="en-NZ" i="1" dirty="0" smtClean="0"/>
              <a:t>Scientific Writing for Graduate Students</a:t>
            </a:r>
            <a:r>
              <a:rPr lang="en-NZ" dirty="0" smtClean="0"/>
              <a:t>, Rockefeller University Press, 1968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E97328-010F-4A9A-AA79-3C3BAA563951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8062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Searching for a Topic…</a:t>
            </a:r>
            <a:endParaRPr lang="en-NZ" smtClean="0">
              <a:solidFill>
                <a:schemeClr val="tx1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4412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smtClean="0">
                <a:latin typeface="Helvetica" pitchFamily="34" charset="0"/>
              </a:rPr>
              <a:t>Find at least one “good” source, from your required readings.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smtClean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smtClean="0">
                <a:latin typeface="Helvetica" pitchFamily="34" charset="0"/>
              </a:rPr>
              <a:t>Finding sources </a:t>
            </a:r>
            <a:r>
              <a:rPr lang="en-US" sz="1800" smtClean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smtClean="0">
                <a:latin typeface="Helvetica" pitchFamily="34" charset="0"/>
              </a:rPr>
              <a:t>your “good” source (use </a:t>
            </a:r>
            <a:r>
              <a:rPr lang="en-US" sz="1800" smtClean="0">
                <a:latin typeface="Helvetica" pitchFamily="34" charset="0"/>
                <a:hlinkClick r:id="rId2"/>
              </a:rPr>
              <a:t>http://citeseer.nj.nec.com/cs</a:t>
            </a:r>
            <a:r>
              <a:rPr lang="en-US" sz="1800" smtClean="0">
                <a:latin typeface="Helvetica" pitchFamily="34" charset="0"/>
              </a:rPr>
              <a:t> or 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smtClean="0">
                <a:latin typeface="Helvetica" pitchFamily="34" charset="0"/>
              </a:rPr>
              <a:t>Finding sources </a:t>
            </a:r>
            <a:r>
              <a:rPr lang="en-US" sz="1800" smtClean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smtClean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smtClean="0">
                <a:latin typeface="Helvetica" pitchFamily="34" charset="0"/>
              </a:rPr>
              <a:t>Finding other sources </a:t>
            </a:r>
            <a:r>
              <a:rPr lang="en-US" sz="1800" smtClean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smtClean="0">
                <a:latin typeface="Helvetica" pitchFamily="34" charset="0"/>
              </a:rPr>
              <a:t>of your “good” source (use </a:t>
            </a:r>
            <a:r>
              <a:rPr lang="en-US" sz="1800" smtClean="0">
                <a:latin typeface="Helvetica" pitchFamily="34" charset="0"/>
                <a:hlinkClick r:id="rId3"/>
              </a:rPr>
              <a:t>www.google.com</a:t>
            </a:r>
            <a:r>
              <a:rPr lang="en-US" sz="1800" smtClean="0">
                <a:latin typeface="Helvetica" pitchFamily="34" charset="0"/>
              </a:rPr>
              <a:t> to find their website; use </a:t>
            </a:r>
            <a:r>
              <a:rPr lang="en-US" sz="1800" smtClean="0">
                <a:latin typeface="Helvetica" pitchFamily="34" charset="0"/>
                <a:hlinkClick r:id="rId4"/>
              </a:rPr>
              <a:t>http://www.informatik.uni-trier.de/~ley/db/</a:t>
            </a:r>
            <a:r>
              <a:rPr lang="en-US" sz="1800" smtClean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smtClean="0">
                <a:latin typeface="Helvetica" pitchFamily="34" charset="0"/>
              </a:rPr>
              <a:t>Identify </a:t>
            </a:r>
            <a:r>
              <a:rPr lang="en-US" sz="1800" smtClean="0">
                <a:solidFill>
                  <a:srgbClr val="FF0000"/>
                </a:solidFill>
                <a:latin typeface="Helvetica" pitchFamily="34" charset="0"/>
              </a:rPr>
              <a:t>key words and phrases</a:t>
            </a:r>
            <a:r>
              <a:rPr lang="en-US" sz="1800" smtClean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smtClean="0">
                <a:latin typeface="Helvetica" pitchFamily="34" charset="0"/>
              </a:rPr>
              <a:t>Look at “nearby” articles: </a:t>
            </a:r>
            <a:r>
              <a:rPr lang="en-US" sz="1800" smtClean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smtClean="0">
                <a:latin typeface="Helvetica" pitchFamily="34" charset="0"/>
              </a:rPr>
              <a:t>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smtClean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smtClean="0">
                <a:latin typeface="Helvetica" pitchFamily="34" charset="0"/>
              </a:rPr>
              <a:t> your topic, to limit the number of relevant sources.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smtClean="0">
                <a:latin typeface="Helvetica" pitchFamily="34" charset="0"/>
              </a:rPr>
              <a:t>You should find two to five highly-relevant sources, and you should be confident that other scholars on the same topic would identify these. 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smtClean="0">
                <a:latin typeface="Helvetica" pitchFamily="34" charset="0"/>
              </a:rPr>
              <a:t>Use </a:t>
            </a:r>
            <a:r>
              <a:rPr lang="en-US" sz="2000" smtClean="0">
                <a:solidFill>
                  <a:srgbClr val="FF0000"/>
                </a:solidFill>
                <a:latin typeface="Helvetica" pitchFamily="34" charset="0"/>
              </a:rPr>
              <a:t>scholarly</a:t>
            </a:r>
            <a:r>
              <a:rPr lang="en-US" sz="2000" smtClean="0">
                <a:latin typeface="Helvetica" pitchFamily="34" charset="0"/>
              </a:rPr>
              <a:t> (archival) sources.  Do not rely on Wikipedia, magazines, personal webpages, blogs, tutorials; dig deeper to discover a credible source!</a:t>
            </a:r>
            <a:endParaRPr lang="en-NZ" sz="2000" smtClean="0">
              <a:latin typeface="Helvetica" pitchFamily="34" charset="0"/>
            </a:endParaRPr>
          </a:p>
        </p:txBody>
      </p: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5FF616-8C1B-4414-9A19-3946DD0550C9}" type="slidenum">
              <a:rPr lang="en-US" sz="1000">
                <a:latin typeface="Arial" pitchFamily="34" charset="0"/>
              </a:rPr>
              <a:pPr/>
              <a:t>3</a:t>
            </a:fld>
            <a:endParaRPr lang="en-US" sz="1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en-NZ" sz="3600" dirty="0" smtClean="0"/>
              <a:t>“Construct the </a:t>
            </a:r>
            <a:r>
              <a:rPr lang="en-NZ" sz="3600" dirty="0" smtClean="0"/>
              <a:t>list </a:t>
            </a:r>
            <a:r>
              <a:rPr lang="en-NZ" sz="3600" dirty="0" smtClean="0"/>
              <a:t>of </a:t>
            </a:r>
            <a:r>
              <a:rPr lang="en-NZ" sz="3600" dirty="0"/>
              <a:t>r</a:t>
            </a:r>
            <a:r>
              <a:rPr lang="en-NZ" sz="3600" dirty="0" smtClean="0"/>
              <a:t>eferences</a:t>
            </a:r>
            <a:br>
              <a:rPr lang="en-NZ" sz="3600" dirty="0" smtClean="0"/>
            </a:br>
            <a:r>
              <a:rPr lang="en-NZ" sz="3600" dirty="0" smtClean="0"/>
              <a:t>as </a:t>
            </a:r>
            <a:r>
              <a:rPr lang="en-NZ" sz="3600" dirty="0" smtClean="0"/>
              <a:t>you go along” [1]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628775"/>
            <a:ext cx="8062664" cy="4608537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If you </a:t>
            </a:r>
            <a:r>
              <a:rPr lang="en-NZ" dirty="0" smtClean="0"/>
              <a:t>find something </a:t>
            </a:r>
            <a:r>
              <a:rPr lang="en-NZ" dirty="0" smtClean="0"/>
              <a:t>interesting, record its bibliographic information carefully!</a:t>
            </a:r>
            <a:endParaRPr lang="en-NZ" dirty="0" smtClean="0"/>
          </a:p>
          <a:p>
            <a:pPr lvl="1"/>
            <a:r>
              <a:rPr lang="en-NZ" dirty="0" smtClean="0"/>
              <a:t>Try </a:t>
            </a:r>
            <a:r>
              <a:rPr lang="en-NZ" dirty="0" err="1" smtClean="0"/>
              <a:t>Refworks</a:t>
            </a:r>
            <a:r>
              <a:rPr lang="en-NZ" i="1" dirty="0" smtClean="0"/>
              <a:t> </a:t>
            </a:r>
            <a:r>
              <a:rPr lang="en-NZ" dirty="0" smtClean="0"/>
              <a:t>(</a:t>
            </a:r>
            <a:r>
              <a:rPr lang="en-NZ" sz="2400" dirty="0" smtClean="0">
                <a:hlinkClick r:id="rId2"/>
              </a:rPr>
              <a:t>http://www.library.auckland.ac.nz/ </a:t>
            </a:r>
            <a:r>
              <a:rPr lang="en-NZ" sz="2400" dirty="0" err="1" smtClean="0">
                <a:hlinkClick r:id="rId2"/>
              </a:rPr>
              <a:t>refworks</a:t>
            </a:r>
            <a:r>
              <a:rPr lang="en-NZ" sz="2400" dirty="0" smtClean="0">
                <a:hlinkClick r:id="rId2"/>
              </a:rPr>
              <a:t>/index.htm</a:t>
            </a:r>
            <a:r>
              <a:rPr lang="en-NZ" sz="2400" dirty="0" smtClean="0"/>
              <a:t>)</a:t>
            </a:r>
          </a:p>
          <a:p>
            <a:r>
              <a:rPr lang="en-NZ" dirty="0" smtClean="0"/>
              <a:t>When we mark your paper, we’ll retrieve your sources to see if you’re using (and citing) them </a:t>
            </a:r>
            <a:r>
              <a:rPr lang="en-NZ" dirty="0" smtClean="0"/>
              <a:t>accurately.</a:t>
            </a:r>
          </a:p>
          <a:p>
            <a:pPr marL="342900" lvl="1" indent="-342900">
              <a:buFontTx/>
              <a:buChar char="•"/>
            </a:pPr>
            <a:r>
              <a:rPr lang="en-NZ" dirty="0" smtClean="0"/>
              <a:t>Recommendation: </a:t>
            </a:r>
            <a:r>
              <a:rPr lang="en-NZ" dirty="0"/>
              <a:t>i</a:t>
            </a:r>
            <a:r>
              <a:rPr lang="en-NZ" dirty="0" smtClean="0"/>
              <a:t>f </a:t>
            </a:r>
            <a:r>
              <a:rPr lang="en-NZ" dirty="0"/>
              <a:t>you’re headed for a Master’s degree, </a:t>
            </a:r>
            <a:r>
              <a:rPr lang="en-NZ" dirty="0" smtClean="0"/>
              <a:t>take this opportunity to learn </a:t>
            </a:r>
            <a:r>
              <a:rPr lang="en-NZ" dirty="0"/>
              <a:t>latex &amp; </a:t>
            </a:r>
            <a:r>
              <a:rPr lang="en-NZ" dirty="0" err="1" smtClean="0"/>
              <a:t>bibtex</a:t>
            </a:r>
            <a:r>
              <a:rPr lang="en-NZ" dirty="0" smtClean="0"/>
              <a:t>.</a:t>
            </a:r>
          </a:p>
          <a:p>
            <a:pPr marL="742950" lvl="2" indent="-342900"/>
            <a:r>
              <a:rPr lang="en-NZ" dirty="0"/>
              <a:t>O</a:t>
            </a:r>
            <a:r>
              <a:rPr lang="en-NZ" dirty="0" smtClean="0"/>
              <a:t>therwise use Word or </a:t>
            </a:r>
            <a:r>
              <a:rPr lang="en-NZ" dirty="0" err="1" smtClean="0"/>
              <a:t>OpenOffice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3CBFAF-C711-4E42-BE30-8EDEDA976CBA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F0058-4936-4D75-A4F2-04ED94CEAD76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en-NZ" smtClean="0"/>
              <a:t>Citation Style for COMPSCI 725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7920880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NZ" sz="2400" dirty="0" smtClean="0"/>
              <a:t>We recommend the IEEE </a:t>
            </a:r>
            <a:r>
              <a:rPr lang="en-NZ" sz="2400" dirty="0" smtClean="0"/>
              <a:t>style </a:t>
            </a:r>
            <a:r>
              <a:rPr lang="en-NZ" sz="1800" dirty="0" smtClean="0"/>
              <a:t>(</a:t>
            </a:r>
            <a:r>
              <a:rPr lang="en-NZ" sz="1800" dirty="0" smtClean="0">
                <a:hlinkClick r:id="rId2"/>
              </a:rPr>
              <a:t>http://www.ieee.org/documents/ stylemanual.pdf</a:t>
            </a:r>
            <a:r>
              <a:rPr lang="en-NZ" sz="1800" dirty="0" smtClean="0"/>
              <a:t>)</a:t>
            </a:r>
            <a:endParaRPr lang="en-NZ" sz="1800" dirty="0" smtClean="0"/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may use ACM </a:t>
            </a:r>
            <a:r>
              <a:rPr lang="en-NZ" sz="1800" dirty="0" smtClean="0"/>
              <a:t>(</a:t>
            </a:r>
            <a:r>
              <a:rPr lang="en-NZ" sz="1800" dirty="0" smtClean="0">
                <a:hlinkClick r:id="rId3"/>
              </a:rPr>
              <a:t>http://www.acm.org/publications/submissions</a:t>
            </a:r>
            <a:r>
              <a:rPr lang="en-NZ" sz="1800" dirty="0" smtClean="0"/>
              <a:t>)</a:t>
            </a:r>
            <a:r>
              <a:rPr lang="en-NZ" sz="2000" dirty="0" smtClean="0"/>
              <a:t>, or </a:t>
            </a:r>
            <a:r>
              <a:rPr lang="en-NZ" sz="2000" b="1" dirty="0" smtClean="0"/>
              <a:t>any other well-defined style</a:t>
            </a:r>
            <a:r>
              <a:rPr lang="en-NZ" sz="2000" dirty="0" smtClean="0"/>
              <a:t>, if you prefer.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See </a:t>
            </a:r>
            <a:r>
              <a:rPr lang="en-US" sz="1800" dirty="0" smtClean="0">
                <a:hlinkClick r:id="rId4"/>
              </a:rPr>
              <a:t>http://www.library.auckland.ac.nz/instruct/ref/ref.htm</a:t>
            </a:r>
            <a:r>
              <a:rPr lang="en-US" sz="2000" dirty="0" smtClean="0"/>
              <a:t>. </a:t>
            </a:r>
            <a:endParaRPr lang="en-US" sz="2000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Be consistent: </a:t>
            </a:r>
            <a:r>
              <a:rPr lang="en-NZ" sz="2000" b="1" dirty="0" smtClean="0"/>
              <a:t>all your references must be in one style</a:t>
            </a:r>
            <a:r>
              <a:rPr lang="en-NZ" sz="2000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report must include </a:t>
            </a:r>
            <a:r>
              <a:rPr lang="en-NZ" sz="2400" dirty="0" smtClean="0"/>
              <a:t>a </a:t>
            </a:r>
            <a:r>
              <a:rPr lang="en-NZ" sz="2400" dirty="0" smtClean="0"/>
              <a:t>References section.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Number your references (1, 2, 3, ...), or assign acronyms (e.g. CT99 for a paper by Collberg and Thomborson that was published in 1999).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Every item in your reference list </a:t>
            </a:r>
            <a:r>
              <a:rPr lang="en-NZ" sz="2000" b="1" dirty="0" smtClean="0"/>
              <a:t>must</a:t>
            </a:r>
            <a:r>
              <a:rPr lang="en-NZ" sz="2000" dirty="0" smtClean="0"/>
              <a:t> be cited somewhere in your report.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Use the first</a:t>
            </a:r>
            <a:r>
              <a:rPr lang="en-NZ" sz="2000" dirty="0" smtClean="0"/>
              <a:t> </a:t>
            </a:r>
            <a:r>
              <a:rPr lang="en-NZ" sz="2000" dirty="0" smtClean="0"/>
              <a:t>author’s name (or up to two authors’ names) when making a citation in your report, for </a:t>
            </a:r>
            <a:r>
              <a:rPr lang="en-NZ" sz="2000" dirty="0" smtClean="0"/>
              <a:t>example “Collberg [CT99</a:t>
            </a:r>
            <a:r>
              <a:rPr lang="en-NZ" sz="2000" dirty="0" smtClean="0"/>
              <a:t>] </a:t>
            </a:r>
            <a:r>
              <a:rPr lang="en-NZ" sz="2000" dirty="0" smtClean="0"/>
              <a:t>proposed </a:t>
            </a:r>
            <a:r>
              <a:rPr lang="en-NZ" sz="2000" dirty="0" smtClean="0"/>
              <a:t>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smtClean="0"/>
              <a:t>Citations to Web-Based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63" y="1628775"/>
            <a:ext cx="7629525" cy="422433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NZ" dirty="0" smtClean="0"/>
              <a:t>You should cite the “archival source” of a journal or conference article.</a:t>
            </a:r>
          </a:p>
          <a:p>
            <a:pPr lvl="1">
              <a:defRPr/>
            </a:pPr>
            <a:r>
              <a:rPr lang="en-NZ" dirty="0" smtClean="0"/>
              <a:t>You should not rely on author’s preprints or on versions that someone has </a:t>
            </a:r>
            <a:r>
              <a:rPr lang="en-NZ" dirty="0" err="1" smtClean="0"/>
              <a:t>webposted</a:t>
            </a:r>
            <a:r>
              <a:rPr lang="en-NZ" dirty="0" smtClean="0"/>
              <a:t> – because these may differ greatly from the archival version.</a:t>
            </a:r>
          </a:p>
          <a:p>
            <a:pPr lvl="1">
              <a:defRPr/>
            </a:pPr>
            <a:r>
              <a:rPr lang="en-NZ" dirty="0"/>
              <a:t>C</a:t>
            </a:r>
            <a:r>
              <a:rPr lang="en-NZ" dirty="0" smtClean="0"/>
              <a:t>ite and access with a DOI, if possible!  </a:t>
            </a:r>
            <a:r>
              <a:rPr lang="en-NZ" dirty="0" smtClean="0"/>
              <a:t>URLs are unstable.</a:t>
            </a:r>
          </a:p>
          <a:p>
            <a:pPr>
              <a:defRPr/>
            </a:pPr>
            <a:r>
              <a:rPr lang="en-NZ" dirty="0" smtClean="0"/>
              <a:t>If you are relying on a technical report or white paper that you find on the web, your citation should include the name of the publisher, the URL, and your date of accession.  </a:t>
            </a:r>
            <a:r>
              <a:rPr lang="en-NZ" dirty="0" smtClean="0"/>
              <a:t>Example </a:t>
            </a:r>
            <a:r>
              <a:rPr lang="en-NZ" dirty="0" smtClean="0"/>
              <a:t>from the IEEE style file:</a:t>
            </a:r>
          </a:p>
          <a:p>
            <a:pPr marL="457200" lvl="1" indent="0">
              <a:buFontTx/>
              <a:buNone/>
              <a:defRPr/>
            </a:pPr>
            <a:endParaRPr lang="en-NZ" dirty="0" smtClean="0"/>
          </a:p>
          <a:p>
            <a:pPr marL="457200" lvl="1" indent="0">
              <a:buFontTx/>
              <a:buNone/>
              <a:defRPr/>
            </a:pPr>
            <a:r>
              <a:rPr lang="en-NZ" dirty="0" smtClean="0"/>
              <a:t>[1] S. L. </a:t>
            </a:r>
            <a:r>
              <a:rPr lang="en-NZ" dirty="0" err="1" smtClean="0"/>
              <a:t>Talleen</a:t>
            </a:r>
            <a:r>
              <a:rPr lang="en-NZ" dirty="0" smtClean="0"/>
              <a:t>. (1996, Aug.). The </a:t>
            </a:r>
            <a:r>
              <a:rPr lang="en-NZ" dirty="0" err="1" smtClean="0"/>
              <a:t>IntraNet</a:t>
            </a:r>
            <a:r>
              <a:rPr lang="en-NZ" dirty="0" smtClean="0"/>
              <a:t> Architecture: Managing information in the new paradigm. Amdahl Corp, CA. [Online]. Available: </a:t>
            </a:r>
            <a:r>
              <a:rPr lang="en-NZ" dirty="0" smtClean="0">
                <a:hlinkClick r:id="rId2"/>
              </a:rPr>
              <a:t>http://www.amdahl.com/doc/products/ </a:t>
            </a:r>
            <a:r>
              <a:rPr lang="en-NZ" dirty="0" err="1" smtClean="0">
                <a:hlinkClick r:id="rId2"/>
              </a:rPr>
              <a:t>bsg</a:t>
            </a:r>
            <a:r>
              <a:rPr lang="en-NZ" dirty="0" smtClean="0">
                <a:hlinkClick r:id="rId2"/>
              </a:rPr>
              <a:t>/intra/infra/html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3CBFAF-C711-4E42-BE30-8EDEDA976CBA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73175" y="4711700"/>
            <a:ext cx="71294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NZ" sz="2000" dirty="0"/>
              <a:t>[1] S. L. </a:t>
            </a:r>
            <a:r>
              <a:rPr lang="en-NZ" sz="2000" dirty="0" err="1"/>
              <a:t>Telleen</a:t>
            </a:r>
            <a:r>
              <a:rPr lang="en-NZ" sz="2000" dirty="0"/>
              <a:t>. (1996, Aug.). The </a:t>
            </a:r>
            <a:r>
              <a:rPr lang="en-NZ" sz="2000" dirty="0" err="1"/>
              <a:t>IntraNet</a:t>
            </a:r>
            <a:r>
              <a:rPr lang="en-NZ" sz="2000" dirty="0"/>
              <a:t> Architecture: Managing information in the new paradigm. Amdahl Corp, CA.  [Online]. Available: </a:t>
            </a:r>
            <a:r>
              <a:rPr lang="en-NZ" sz="2000" dirty="0">
                <a:solidFill>
                  <a:srgbClr val="FF0000"/>
                </a:solidFill>
                <a:hlinkClick r:id="rId3"/>
              </a:rPr>
              <a:t> http://www.iorg.com/papers/amdahl/infra.html</a:t>
            </a:r>
            <a:r>
              <a:rPr lang="en-NZ" sz="2000" dirty="0">
                <a:solidFill>
                  <a:srgbClr val="FF0000"/>
                </a:solidFill>
              </a:rPr>
              <a:t>, </a:t>
            </a:r>
            <a:r>
              <a:rPr lang="en-NZ" sz="2000" dirty="0"/>
              <a:t>12 August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NZ" smtClean="0"/>
              <a:t>A Case Study in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49688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NZ" dirty="0" smtClean="0"/>
              <a:t>As at 12 August 2012, Google Scholar reports 763 citations to 32 versions of Fred Cohen’s ground-breaking work on computer viruses.</a:t>
            </a:r>
          </a:p>
          <a:p>
            <a:pPr lvl="1">
              <a:defRPr/>
            </a:pPr>
            <a:r>
              <a:rPr lang="en-NZ" sz="1600" dirty="0" smtClean="0">
                <a:hlinkClick r:id="rId2"/>
              </a:rPr>
              <a:t>http://scholar.google.co.nz/scholar?start=0&amp;hl=en&amp;as_sdt=0,5&amp;cluster=15279883159047855133</a:t>
            </a:r>
            <a:endParaRPr lang="en-NZ" sz="1600" dirty="0" smtClean="0"/>
          </a:p>
          <a:p>
            <a:pPr>
              <a:defRPr/>
            </a:pPr>
            <a:r>
              <a:rPr lang="en-NZ" dirty="0" smtClean="0"/>
              <a:t>Some of these citations are to his 1984 conference article (</a:t>
            </a:r>
            <a:r>
              <a:rPr lang="en-NZ" sz="2800" dirty="0" smtClean="0">
                <a:hlinkClick r:id="rId3"/>
              </a:rPr>
              <a:t>http://dl.acm.org/citation.cfm?id=21059</a:t>
            </a:r>
            <a:r>
              <a:rPr lang="en-NZ" dirty="0" smtClean="0"/>
              <a:t>).</a:t>
            </a:r>
          </a:p>
          <a:p>
            <a:pPr>
              <a:defRPr/>
            </a:pPr>
            <a:r>
              <a:rPr lang="en-NZ" dirty="0" smtClean="0"/>
              <a:t>Other citations are to his 1985 PhD dissertation, maybe</a:t>
            </a:r>
          </a:p>
          <a:p>
            <a:pPr lvl="1">
              <a:defRPr/>
            </a:pPr>
            <a:r>
              <a:rPr lang="en-NZ" dirty="0" smtClean="0"/>
              <a:t>a self-published version </a:t>
            </a:r>
            <a:r>
              <a:rPr lang="en-NZ" dirty="0" smtClean="0">
                <a:hlinkClick r:id="rId4"/>
              </a:rPr>
              <a:t>http://all.net/books/Dissertation.pdf</a:t>
            </a:r>
            <a:r>
              <a:rPr lang="en-NZ" dirty="0" smtClean="0"/>
              <a:t>, or</a:t>
            </a:r>
          </a:p>
          <a:p>
            <a:pPr lvl="1">
              <a:defRPr/>
            </a:pPr>
            <a:r>
              <a:rPr lang="en-NZ" dirty="0" smtClean="0"/>
              <a:t>the deposited version (</a:t>
            </a:r>
            <a:r>
              <a:rPr lang="en-NZ" dirty="0" err="1" smtClean="0"/>
              <a:t>ProQuest</a:t>
            </a:r>
            <a:r>
              <a:rPr lang="en-NZ" dirty="0" smtClean="0"/>
              <a:t> ID 752264021).</a:t>
            </a:r>
          </a:p>
          <a:p>
            <a:pPr>
              <a:defRPr/>
            </a:pPr>
            <a:r>
              <a:rPr lang="en-NZ" dirty="0" smtClean="0"/>
              <a:t>Careful scholars would refer to his 1987 journal article (</a:t>
            </a:r>
            <a:r>
              <a:rPr lang="en-NZ" sz="2800" dirty="0" smtClean="0">
                <a:hlinkClick r:id="rId5"/>
              </a:rPr>
              <a:t>http://dx.doi.org/10.1016/0167-4048(87)90122-2</a:t>
            </a:r>
            <a:r>
              <a:rPr lang="en-NZ" dirty="0" smtClean="0">
                <a:hlinkClick r:id="rId5"/>
              </a:rPr>
              <a:t>)</a:t>
            </a:r>
            <a:endParaRPr lang="en-NZ" dirty="0" smtClean="0"/>
          </a:p>
          <a:p>
            <a:pPr lvl="1">
              <a:defRPr/>
            </a:pPr>
            <a:r>
              <a:rPr lang="en-NZ" dirty="0" smtClean="0"/>
              <a:t>unless they are  establishing “who thought of this first” or</a:t>
            </a:r>
          </a:p>
          <a:p>
            <a:pPr lvl="1">
              <a:defRPr/>
            </a:pPr>
            <a:r>
              <a:rPr lang="en-NZ" dirty="0" smtClean="0"/>
              <a:t>relying on information available only in his dissertation.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3CBFAF-C711-4E42-BE30-8EDEDA976CBA}" type="datetime5">
              <a:rPr lang="en-US"/>
              <a:pPr>
                <a:defRPr/>
              </a:pPr>
              <a:t>12-Aug-12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Report Writing</a:t>
            </a:r>
            <a:endParaRPr lang="en-US" sz="1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680322-CC9C-4C6E-A701-11418E94DFA6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NZ" smtClean="0"/>
              <a:t>2. Topic, Title, Synopsis</a:t>
            </a:r>
            <a:endParaRPr lang="en-US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982663"/>
            <a:ext cx="8259762" cy="5110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smtClean="0"/>
              <a:t>A </a:t>
            </a:r>
            <a:r>
              <a:rPr lang="en-NZ" sz="2400" smtClean="0">
                <a:solidFill>
                  <a:srgbClr val="FF0000"/>
                </a:solidFill>
              </a:rPr>
              <a:t>topic</a:t>
            </a:r>
            <a:r>
              <a:rPr lang="en-NZ" sz="2400" smtClean="0"/>
              <a:t> is a “subject that people think, write or talk about.” [Thorndike-Barnhard Dictionary, 1952].</a:t>
            </a:r>
          </a:p>
          <a:p>
            <a:pPr lvl="1">
              <a:lnSpc>
                <a:spcPct val="80000"/>
              </a:lnSpc>
            </a:pPr>
            <a:r>
              <a:rPr lang="en-NZ" sz="2000" smtClean="0"/>
              <a:t>Woodford thinks a scientific topic should be in question-answer format: “What question [have you] asked, and what are [your] conclusions?”</a:t>
            </a:r>
          </a:p>
          <a:p>
            <a:pPr>
              <a:lnSpc>
                <a:spcPct val="80000"/>
              </a:lnSpc>
            </a:pPr>
            <a:r>
              <a:rPr lang="en-NZ" sz="2400" smtClean="0"/>
              <a:t>Have you chosen a topic for your term paper?</a:t>
            </a:r>
          </a:p>
          <a:p>
            <a:pPr lvl="1">
              <a:lnSpc>
                <a:spcPct val="80000"/>
              </a:lnSpc>
            </a:pPr>
            <a:r>
              <a:rPr lang="en-NZ" sz="2000" b="1" smtClean="0"/>
              <a:t>I’d suggest you start this week!!!!</a:t>
            </a:r>
            <a:endParaRPr lang="en-NZ" sz="2000" smtClean="0"/>
          </a:p>
          <a:p>
            <a:pPr>
              <a:lnSpc>
                <a:spcPct val="80000"/>
              </a:lnSpc>
            </a:pPr>
            <a:r>
              <a:rPr lang="en-NZ" sz="2400" smtClean="0"/>
              <a:t>A </a:t>
            </a:r>
            <a:r>
              <a:rPr lang="en-NZ" sz="2400" smtClean="0">
                <a:solidFill>
                  <a:srgbClr val="FF0000"/>
                </a:solidFill>
              </a:rPr>
              <a:t>title</a:t>
            </a:r>
            <a:r>
              <a:rPr lang="en-NZ" sz="2400" smtClean="0"/>
              <a:t> should be “… an effective guide for scientists rapidly scanning lists of titles for information relevant to their interests.”  (Woodford’s Step 22, p. 104)</a:t>
            </a:r>
          </a:p>
          <a:p>
            <a:pPr>
              <a:lnSpc>
                <a:spcPct val="80000"/>
              </a:lnSpc>
            </a:pPr>
            <a:r>
              <a:rPr lang="en-NZ" sz="2400" smtClean="0"/>
              <a:t>A </a:t>
            </a:r>
            <a:r>
              <a:rPr lang="en-NZ" sz="2400" smtClean="0">
                <a:solidFill>
                  <a:srgbClr val="FF0000"/>
                </a:solidFill>
              </a:rPr>
              <a:t>synopsis</a:t>
            </a:r>
            <a:r>
              <a:rPr lang="en-NZ" sz="2400" smtClean="0"/>
              <a:t> is an explanation of your “projected paper in definite and concise terms, as though to a friend who asks [you] at some chilly street  corner what [you] have been up to recently.” (Woodford’s Step 5, p. 15)</a:t>
            </a:r>
          </a:p>
          <a:p>
            <a:pPr>
              <a:lnSpc>
                <a:spcPct val="80000"/>
              </a:lnSpc>
            </a:pPr>
            <a:r>
              <a:rPr lang="en-NZ" sz="2400" smtClean="0"/>
              <a:t>Writing a draft title and synopsis at an early stage will “… clarify [your] aims and intentions.”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212C19-236B-446B-B53D-8844576C7135}" type="datetime5">
              <a:rPr lang="en-US" sz="1000">
                <a:latin typeface="Arial" pitchFamily="34" charset="0"/>
              </a:rPr>
              <a:pPr/>
              <a:t>12-Aug-12</a:t>
            </a:fld>
            <a:endParaRPr 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pitchFamily="34" charset="0"/>
              </a:rPr>
              <a:t>Report Writing</a:t>
            </a:r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n-US" smtClean="0"/>
              <a:t>Abstracts vs. Synopses</a:t>
            </a:r>
            <a:endParaRPr lang="en-AU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848600" cy="4903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smtClean="0"/>
              <a:t>An </a:t>
            </a:r>
            <a:r>
              <a:rPr lang="en-NZ" sz="2400" smtClean="0">
                <a:solidFill>
                  <a:srgbClr val="FF0000"/>
                </a:solidFill>
              </a:rPr>
              <a:t>abstract</a:t>
            </a:r>
            <a:r>
              <a:rPr lang="en-NZ" sz="2400" smtClean="0"/>
              <a:t> “… must stand alone and be intelligible without reference to the text.” (Woodford’s Step 22, p. 105.)</a:t>
            </a:r>
          </a:p>
          <a:p>
            <a:pPr>
              <a:lnSpc>
                <a:spcPct val="80000"/>
              </a:lnSpc>
            </a:pPr>
            <a:r>
              <a:rPr lang="en-NZ" sz="2400" smtClean="0"/>
              <a:t>Your final title and abstract must be written “… from the reader’s point of view.”</a:t>
            </a:r>
          </a:p>
          <a:p>
            <a:pPr lvl="1">
              <a:lnSpc>
                <a:spcPct val="80000"/>
              </a:lnSpc>
            </a:pPr>
            <a:r>
              <a:rPr lang="en-NZ" sz="2000" smtClean="0"/>
              <a:t>What is the audience for your draft title and synopsis?</a:t>
            </a:r>
          </a:p>
          <a:p>
            <a:pPr>
              <a:lnSpc>
                <a:spcPct val="80000"/>
              </a:lnSpc>
            </a:pPr>
            <a:r>
              <a:rPr lang="en-NZ" sz="2400" smtClean="0"/>
              <a:t>A synopsis is written in a less formal style than an abstract.</a:t>
            </a:r>
          </a:p>
          <a:p>
            <a:pPr lvl="1">
              <a:lnSpc>
                <a:spcPct val="80000"/>
              </a:lnSpc>
            </a:pPr>
            <a:r>
              <a:rPr lang="en-NZ" sz="2000" smtClean="0"/>
              <a:t>The audience for a synopsis is immediate and intimate.</a:t>
            </a:r>
          </a:p>
          <a:p>
            <a:pPr lvl="1">
              <a:lnSpc>
                <a:spcPct val="80000"/>
              </a:lnSpc>
            </a:pPr>
            <a:r>
              <a:rPr lang="en-NZ" sz="2000" smtClean="0"/>
              <a:t>The audience for an abstract is archival and formal.</a:t>
            </a:r>
          </a:p>
          <a:p>
            <a:pPr>
              <a:lnSpc>
                <a:spcPct val="80000"/>
              </a:lnSpc>
            </a:pPr>
            <a:r>
              <a:rPr lang="en-NZ" sz="2400" smtClean="0"/>
              <a:t>I’d strongly encourage you to finalise your title, synopsis and references before the end of the term break!</a:t>
            </a:r>
          </a:p>
          <a:p>
            <a:pPr lvl="1">
              <a:lnSpc>
                <a:spcPct val="80000"/>
              </a:lnSpc>
            </a:pPr>
            <a:r>
              <a:rPr lang="en-NZ" sz="2000" smtClean="0"/>
              <a:t>Students who would like feedback from an instructor, on their proposed topic and list of references for their term paper, should send an email to me &amp; Giovanni. </a:t>
            </a:r>
          </a:p>
          <a:p>
            <a:pPr lvl="1">
              <a:lnSpc>
                <a:spcPct val="80000"/>
              </a:lnSpc>
            </a:pPr>
            <a:r>
              <a:rPr lang="en-NZ" sz="2000" smtClean="0"/>
              <a:t>We will endeavour to respond within 7 days to all such emails, if they are sent before the end of Week 7.</a:t>
            </a: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1326</TotalTime>
  <Words>1922</Words>
  <Application>Microsoft Office PowerPoint</Application>
  <PresentationFormat>On-screen Show (4:3)</PresentationFormat>
  <Paragraphs>175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Software Security CompSci 725 Handout 10: Report Writing #2</vt:lpstr>
      <vt:lpstr>Woodford’s 25 Steps [1] for Report Writing (reduced to 18)</vt:lpstr>
      <vt:lpstr>Searching for a Topic…</vt:lpstr>
      <vt:lpstr>“Construct the list of references as you go along” [1]</vt:lpstr>
      <vt:lpstr>Citation Style for COMPSCI 725</vt:lpstr>
      <vt:lpstr>Citations to Web-Based Documents</vt:lpstr>
      <vt:lpstr>A Case Study in Versioning</vt:lpstr>
      <vt:lpstr>2. Topic, Title, Synopsis</vt:lpstr>
      <vt:lpstr>Abstracts vs. Synopses</vt:lpstr>
      <vt:lpstr>Sample Titles &amp; Abstracts</vt:lpstr>
      <vt:lpstr>Software-Based Interlocks for Software Tamper-Detection</vt:lpstr>
      <vt:lpstr>The Linux 2.4.0 Capability Security System</vt:lpstr>
      <vt:lpstr>Starting to Write your Term Paper: Review of Steps 1 to 4</vt:lpstr>
      <vt:lpstr>The “Murder Mystery”</vt:lpstr>
      <vt:lpstr>Comparison and Contrast Format</vt:lpstr>
      <vt:lpstr>Problem – Solution Format</vt:lpstr>
      <vt:lpstr>Main Idea – Significance Format</vt:lpstr>
      <vt:lpstr>Mix and Match!</vt:lpstr>
      <vt:lpstr>Woodford’s Recommendation: The Scientific Article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108</cp:revision>
  <cp:lastPrinted>2000-07-11T17:17:34Z</cp:lastPrinted>
  <dcterms:created xsi:type="dcterms:W3CDTF">2000-07-11T15:43:18Z</dcterms:created>
  <dcterms:modified xsi:type="dcterms:W3CDTF">2012-08-12T10:40:45Z</dcterms:modified>
</cp:coreProperties>
</file>