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3" r:id="rId2"/>
    <p:sldId id="274" r:id="rId3"/>
    <p:sldId id="256" r:id="rId4"/>
    <p:sldId id="267" r:id="rId5"/>
    <p:sldId id="270" r:id="rId6"/>
    <p:sldId id="257" r:id="rId7"/>
    <p:sldId id="258" r:id="rId8"/>
    <p:sldId id="271" r:id="rId9"/>
    <p:sldId id="259" r:id="rId10"/>
    <p:sldId id="260" r:id="rId11"/>
    <p:sldId id="261" r:id="rId12"/>
    <p:sldId id="262" r:id="rId13"/>
    <p:sldId id="275" r:id="rId14"/>
    <p:sldId id="264" r:id="rId15"/>
    <p:sldId id="265" r:id="rId16"/>
    <p:sldId id="266" r:id="rId17"/>
    <p:sldId id="269" r:id="rId18"/>
    <p:sldId id="268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87" autoAdjust="0"/>
  </p:normalViewPr>
  <p:slideViewPr>
    <p:cSldViewPr>
      <p:cViewPr>
        <p:scale>
          <a:sx n="90" d="100"/>
          <a:sy n="90" d="100"/>
        </p:scale>
        <p:origin x="-224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3156D-1337-4564-A56A-76FCDAF627F0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8E7EE-9090-40BA-9B31-99A25080A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8E7EE-9090-40BA-9B31-99A25080A6F4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45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E3B0E3-4775-4A39-AE32-2109B52713BF}" type="datetimeFigureOut">
              <a:rPr lang="en-NZ" smtClean="0"/>
              <a:t>17/05/2013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standard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WAI/WCAG20/quickref/Overview.php#time-limits" TargetMode="External"/><Relationship Id="rId13" Type="http://schemas.openxmlformats.org/officeDocument/2006/relationships/hyperlink" Target="http://www.w3.org/WAI/WCAG20/quickref/Overview.php#minimize-error" TargetMode="External"/><Relationship Id="rId3" Type="http://schemas.openxmlformats.org/officeDocument/2006/relationships/hyperlink" Target="http://www.w3.org/WAI/WCAG20/quickref/#text-equiv" TargetMode="External"/><Relationship Id="rId7" Type="http://schemas.openxmlformats.org/officeDocument/2006/relationships/hyperlink" Target="http://www.w3.org/WAI/WCAG20/quickref/Overview.php#keyboard-operation" TargetMode="External"/><Relationship Id="rId12" Type="http://schemas.openxmlformats.org/officeDocument/2006/relationships/hyperlink" Target="http://www.w3.org/WAI/WCAG20/quickref/Overview.php#consistent-behavior" TargetMode="External"/><Relationship Id="rId2" Type="http://schemas.openxmlformats.org/officeDocument/2006/relationships/hyperlink" Target="http://www.w3.org/WAI/WCAG20/gl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WAI/WCAG20/quickref/Overview.php#visual-audio-contrast" TargetMode="External"/><Relationship Id="rId11" Type="http://schemas.openxmlformats.org/officeDocument/2006/relationships/hyperlink" Target="http://www.w3.org/WAI/WCAG20/quickref/Overview.php#meaning" TargetMode="External"/><Relationship Id="rId5" Type="http://schemas.openxmlformats.org/officeDocument/2006/relationships/hyperlink" Target="http://www.w3.org/WAI/WCAG20/quickref/Overview.php#content-structure-separation" TargetMode="External"/><Relationship Id="rId10" Type="http://schemas.openxmlformats.org/officeDocument/2006/relationships/hyperlink" Target="http://www.w3.org/WAI/WCAG20/quickref/Overview.php#navigation-mechanisms" TargetMode="External"/><Relationship Id="rId4" Type="http://schemas.openxmlformats.org/officeDocument/2006/relationships/hyperlink" Target="http://www.w3.org/WAI/WCAG20/quickref/#media-equiv" TargetMode="External"/><Relationship Id="rId9" Type="http://schemas.openxmlformats.org/officeDocument/2006/relationships/hyperlink" Target="http://www.w3.org/WAI/WCAG20/quickref/Overview.php#seizure" TargetMode="External"/><Relationship Id="rId14" Type="http://schemas.openxmlformats.org/officeDocument/2006/relationships/hyperlink" Target="http://www.w3.org/WAI/WCAG20/quickref/Overview.php#ensure-compa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gov/" TargetMode="External"/><Relationship Id="rId2" Type="http://schemas.openxmlformats.org/officeDocument/2006/relationships/hyperlink" Target="http://www.direct.gov.uk/DisabledPeople/RightsAndObligations/YourRights/YourRightsArticles/fs/en?CONTENT_ID=4001068&amp;chk=eazX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standards.govt.n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library/mac/" TargetMode="External"/><Relationship Id="rId2" Type="http://schemas.openxmlformats.org/officeDocument/2006/relationships/hyperlink" Target="http://msdn.microsoft.com/en-us/library/aa511258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practices/ui_guidelines/index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ie.com/patterns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quince.infragistics.com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elie.com/patterns/showPattern.php?patternID=map-navigator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quince.infragistic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Quick summary of accessibility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Screen readers work by getting the html or other rendering information</a:t>
            </a:r>
          </a:p>
          <a:p>
            <a:r>
              <a:rPr lang="en-NZ" dirty="0" smtClean="0"/>
              <a:t>The basics are </a:t>
            </a:r>
          </a:p>
          <a:p>
            <a:pPr lvl="1"/>
            <a:r>
              <a:rPr lang="en-NZ" dirty="0" smtClean="0"/>
              <a:t>Clean html or app forms</a:t>
            </a:r>
          </a:p>
          <a:p>
            <a:pPr lvl="1"/>
            <a:r>
              <a:rPr lang="en-NZ" dirty="0" smtClean="0"/>
              <a:t>Well structured – i.e. use &lt;h1&gt;  &lt;h2&gt;  </a:t>
            </a:r>
            <a:r>
              <a:rPr lang="en-NZ" dirty="0" err="1" smtClean="0"/>
              <a:t>etc</a:t>
            </a:r>
            <a:endParaRPr lang="en-NZ" dirty="0" smtClean="0"/>
          </a:p>
          <a:p>
            <a:pPr lvl="1"/>
            <a:r>
              <a:rPr lang="en-NZ" dirty="0" smtClean="0"/>
              <a:t>Alt Tag visual elements such as images</a:t>
            </a:r>
          </a:p>
          <a:p>
            <a:pPr lvl="1"/>
            <a:r>
              <a:rPr lang="en-NZ" dirty="0" smtClean="0"/>
              <a:t>Meaningful labels</a:t>
            </a:r>
          </a:p>
          <a:p>
            <a:pPr lvl="1"/>
            <a:r>
              <a:rPr lang="en-NZ" dirty="0" smtClean="0"/>
              <a:t>Good tab order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316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Patterns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Provide a solution or solutions</a:t>
            </a:r>
          </a:p>
          <a:p>
            <a:pPr lvl="1"/>
            <a:r>
              <a:rPr lang="en-NZ" dirty="0" smtClean="0"/>
              <a:t>May or may not be tested</a:t>
            </a:r>
          </a:p>
          <a:p>
            <a:r>
              <a:rPr lang="en-NZ" dirty="0" smtClean="0"/>
              <a:t>Give you design ideas</a:t>
            </a:r>
          </a:p>
          <a:p>
            <a:endParaRPr lang="en-NZ" dirty="0"/>
          </a:p>
          <a:p>
            <a:r>
              <a:rPr lang="en-NZ" dirty="0" smtClean="0"/>
              <a:t>Defining patterns for a large system or website will lead to </a:t>
            </a:r>
          </a:p>
          <a:p>
            <a:pPr lvl="1"/>
            <a:r>
              <a:rPr lang="en-NZ" dirty="0" smtClean="0"/>
              <a:t>Consistency</a:t>
            </a:r>
          </a:p>
          <a:p>
            <a:pPr lvl="1"/>
            <a:r>
              <a:rPr lang="en-NZ" dirty="0" smtClean="0"/>
              <a:t>Therefore better usability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25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Standards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Many organizations (particularly government) require software to be standards compliant! </a:t>
            </a:r>
          </a:p>
          <a:p>
            <a:r>
              <a:rPr lang="en-NZ" dirty="0" smtClean="0"/>
              <a:t>Standards bodies</a:t>
            </a:r>
          </a:p>
          <a:p>
            <a:pPr lvl="1"/>
            <a:r>
              <a:rPr lang="en-NZ" dirty="0" smtClean="0"/>
              <a:t>W3C world wide web consortium</a:t>
            </a:r>
          </a:p>
          <a:p>
            <a:pPr lvl="1"/>
            <a:r>
              <a:rPr lang="en-NZ" dirty="0" smtClean="0"/>
              <a:t>ISO standards</a:t>
            </a:r>
          </a:p>
          <a:p>
            <a:pPr lvl="1"/>
            <a:r>
              <a:rPr lang="en-NZ" dirty="0" smtClean="0"/>
              <a:t>Governments </a:t>
            </a:r>
          </a:p>
          <a:p>
            <a:pPr lvl="2"/>
            <a:r>
              <a:rPr lang="en-NZ" dirty="0" smtClean="0"/>
              <a:t>UK</a:t>
            </a:r>
          </a:p>
          <a:p>
            <a:pPr lvl="2"/>
            <a:r>
              <a:rPr lang="en-NZ" dirty="0" smtClean="0"/>
              <a:t>USA</a:t>
            </a:r>
          </a:p>
          <a:p>
            <a:pPr lvl="2"/>
            <a:r>
              <a:rPr lang="en-NZ" dirty="0" smtClean="0"/>
              <a:t>New Zealand</a:t>
            </a:r>
          </a:p>
          <a:p>
            <a:pPr lvl="1"/>
            <a:r>
              <a:rPr lang="en-NZ" dirty="0" smtClean="0"/>
              <a:t>Operating Systems</a:t>
            </a: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993">
            <a:off x="5675999" y="4541191"/>
            <a:ext cx="2542350" cy="144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W3C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u="sng" dirty="0">
                <a:hlinkClick r:id="rId2"/>
              </a:rPr>
              <a:t>http://www.w3.org/standards/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Free! </a:t>
            </a:r>
          </a:p>
          <a:p>
            <a:endParaRPr lang="en-NZ" dirty="0" smtClean="0"/>
          </a:p>
          <a:p>
            <a:r>
              <a:rPr lang="en-NZ" dirty="0" smtClean="0"/>
              <a:t>Technical </a:t>
            </a:r>
          </a:p>
          <a:p>
            <a:r>
              <a:rPr lang="en-NZ" dirty="0" smtClean="0"/>
              <a:t>Comprehensive </a:t>
            </a:r>
          </a:p>
          <a:p>
            <a:r>
              <a:rPr lang="en-NZ" dirty="0" smtClean="0"/>
              <a:t>Detailed</a:t>
            </a:r>
          </a:p>
          <a:p>
            <a:r>
              <a:rPr lang="en-NZ" dirty="0" smtClean="0"/>
              <a:t>Well respected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50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/>
              <a:t>WCAG 2 at a </a:t>
            </a:r>
            <a:r>
              <a:rPr lang="en-NZ" b="1" dirty="0" smtClean="0"/>
              <a:t>Glance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dirty="0">
                <a:hlinkClick r:id="rId2"/>
              </a:rPr>
              <a:t>http://www.w3.org/WAI/WCAG20/glance</a:t>
            </a:r>
            <a:r>
              <a:rPr lang="en-NZ" dirty="0" smtClean="0">
                <a:hlinkClick r:id="rId2"/>
              </a:rPr>
              <a:t>/</a:t>
            </a:r>
            <a:endParaRPr lang="en-NZ" dirty="0" smtClean="0"/>
          </a:p>
          <a:p>
            <a:r>
              <a:rPr lang="en-NZ" b="1" dirty="0"/>
              <a:t>Perceivable</a:t>
            </a:r>
          </a:p>
          <a:p>
            <a:pPr lvl="1"/>
            <a:r>
              <a:rPr lang="en-NZ" dirty="0"/>
              <a:t>Provide </a:t>
            </a:r>
            <a:r>
              <a:rPr lang="en-NZ" b="1" dirty="0">
                <a:hlinkClick r:id="rId3"/>
              </a:rPr>
              <a:t>text alternatives</a:t>
            </a:r>
            <a:r>
              <a:rPr lang="en-NZ" dirty="0"/>
              <a:t> for non-text content.</a:t>
            </a:r>
          </a:p>
          <a:p>
            <a:pPr lvl="1"/>
            <a:r>
              <a:rPr lang="en-NZ" dirty="0"/>
              <a:t>Provide </a:t>
            </a:r>
            <a:r>
              <a:rPr lang="en-NZ" b="1" dirty="0">
                <a:hlinkClick r:id="rId4"/>
              </a:rPr>
              <a:t>captions and other alternatives</a:t>
            </a:r>
            <a:r>
              <a:rPr lang="en-NZ" dirty="0"/>
              <a:t> for multimedia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Create </a:t>
            </a:r>
            <a:r>
              <a:rPr lang="en-NZ" dirty="0"/>
              <a:t>content that can be </a:t>
            </a:r>
            <a:r>
              <a:rPr lang="en-NZ" b="1" dirty="0">
                <a:hlinkClick r:id="rId5"/>
              </a:rPr>
              <a:t>presented in different ways</a:t>
            </a:r>
            <a:r>
              <a:rPr lang="en-NZ" dirty="0"/>
              <a:t>,</a:t>
            </a:r>
            <a:br>
              <a:rPr lang="en-NZ" dirty="0"/>
            </a:br>
            <a:r>
              <a:rPr lang="en-NZ" dirty="0"/>
              <a:t>including by assistive technologies, without losing meaning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/>
              <a:t>Make it easier for users to </a:t>
            </a:r>
            <a:r>
              <a:rPr lang="en-NZ" b="1" dirty="0">
                <a:hlinkClick r:id="rId6"/>
              </a:rPr>
              <a:t>see and hear content</a:t>
            </a:r>
            <a:r>
              <a:rPr lang="en-NZ" dirty="0"/>
              <a:t>.</a:t>
            </a:r>
          </a:p>
          <a:p>
            <a:r>
              <a:rPr lang="en-NZ" b="1" dirty="0"/>
              <a:t>Operable</a:t>
            </a:r>
          </a:p>
          <a:p>
            <a:pPr lvl="1"/>
            <a:r>
              <a:rPr lang="en-NZ" dirty="0"/>
              <a:t>Make all functionality available from a </a:t>
            </a:r>
            <a:r>
              <a:rPr lang="en-NZ" b="1" dirty="0">
                <a:hlinkClick r:id="rId7"/>
              </a:rPr>
              <a:t>keyboard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Give users </a:t>
            </a:r>
            <a:r>
              <a:rPr lang="en-NZ" b="1" dirty="0">
                <a:hlinkClick r:id="rId8"/>
              </a:rPr>
              <a:t>enough time</a:t>
            </a:r>
            <a:r>
              <a:rPr lang="en-NZ" dirty="0"/>
              <a:t> to read and use content.</a:t>
            </a:r>
          </a:p>
          <a:p>
            <a:pPr lvl="1"/>
            <a:r>
              <a:rPr lang="en-NZ" dirty="0"/>
              <a:t>Do not use content that causes </a:t>
            </a:r>
            <a:r>
              <a:rPr lang="en-NZ" b="1" dirty="0">
                <a:hlinkClick r:id="rId9"/>
              </a:rPr>
              <a:t>seizures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Help users </a:t>
            </a:r>
            <a:r>
              <a:rPr lang="en-NZ" b="1" dirty="0">
                <a:hlinkClick r:id="rId10"/>
              </a:rPr>
              <a:t>navigate and find content</a:t>
            </a:r>
            <a:r>
              <a:rPr lang="en-NZ" dirty="0"/>
              <a:t>.</a:t>
            </a:r>
          </a:p>
          <a:p>
            <a:r>
              <a:rPr lang="en-NZ" b="1" dirty="0"/>
              <a:t>Understandable</a:t>
            </a:r>
          </a:p>
          <a:p>
            <a:pPr lvl="1"/>
            <a:r>
              <a:rPr lang="en-NZ" dirty="0"/>
              <a:t>Make text </a:t>
            </a:r>
            <a:r>
              <a:rPr lang="en-NZ" b="1" dirty="0">
                <a:hlinkClick r:id="rId11"/>
              </a:rPr>
              <a:t>readable and understandable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Make content appear and operate in </a:t>
            </a:r>
            <a:r>
              <a:rPr lang="en-NZ" b="1" dirty="0">
                <a:hlinkClick r:id="rId12"/>
              </a:rPr>
              <a:t>predictable</a:t>
            </a:r>
            <a:r>
              <a:rPr lang="en-NZ" dirty="0"/>
              <a:t> ways.</a:t>
            </a:r>
          </a:p>
          <a:p>
            <a:pPr lvl="1"/>
            <a:r>
              <a:rPr lang="en-NZ" dirty="0"/>
              <a:t>Help users </a:t>
            </a:r>
            <a:r>
              <a:rPr lang="en-NZ" b="1" dirty="0">
                <a:hlinkClick r:id="rId13"/>
              </a:rPr>
              <a:t>avoid and correct mistakes</a:t>
            </a:r>
            <a:r>
              <a:rPr lang="en-NZ" dirty="0"/>
              <a:t>.</a:t>
            </a:r>
          </a:p>
          <a:p>
            <a:r>
              <a:rPr lang="en-NZ" b="1" dirty="0"/>
              <a:t>Robust</a:t>
            </a:r>
          </a:p>
          <a:p>
            <a:pPr lvl="1"/>
            <a:r>
              <a:rPr lang="en-NZ" dirty="0"/>
              <a:t>Maximize</a:t>
            </a:r>
            <a:r>
              <a:rPr lang="en-NZ" b="1" dirty="0">
                <a:hlinkClick r:id="rId14"/>
              </a:rPr>
              <a:t> compatibility</a:t>
            </a:r>
            <a:r>
              <a:rPr lang="en-NZ" dirty="0"/>
              <a:t> with current and future user tools.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04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Not free</a:t>
            </a:r>
          </a:p>
          <a:p>
            <a:r>
              <a:rPr lang="en-NZ" dirty="0" smtClean="0"/>
              <a:t>ISO/TR 16982:2002 Ergonomics of human-system interaction—Usability methods supporting human-</a:t>
            </a:r>
            <a:r>
              <a:rPr lang="en-NZ" dirty="0" err="1" smtClean="0"/>
              <a:t>centered</a:t>
            </a:r>
            <a:r>
              <a:rPr lang="en-NZ" dirty="0" smtClean="0"/>
              <a:t> design</a:t>
            </a:r>
          </a:p>
          <a:p>
            <a:pPr lvl="1"/>
            <a:r>
              <a:rPr lang="en-NZ" dirty="0" smtClean="0"/>
              <a:t>High level, for UX designer, systems analysts </a:t>
            </a:r>
            <a:r>
              <a:rPr lang="en-NZ" dirty="0" err="1" smtClean="0"/>
              <a:t>etc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ISO 9241 Ergonomics of Human System Interaction.</a:t>
            </a:r>
          </a:p>
          <a:p>
            <a:pPr lvl="1"/>
            <a:r>
              <a:rPr lang="en-NZ" dirty="0" smtClean="0"/>
              <a:t>Includes detailed recommendations from hardware to people</a:t>
            </a:r>
          </a:p>
        </p:txBody>
      </p:sp>
    </p:spTree>
    <p:extLst>
      <p:ext uri="{BB962C8B-B14F-4D97-AF65-F5344CB8AC3E}">
        <p14:creationId xmlns:p14="http://schemas.microsoft.com/office/powerpoint/2010/main" val="1085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Government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Mostly concerned with accessibility</a:t>
            </a:r>
          </a:p>
          <a:p>
            <a:pPr lvl="1"/>
            <a:r>
              <a:rPr lang="en-NZ" dirty="0" smtClean="0">
                <a:hlinkClick r:id="rId2"/>
              </a:rPr>
              <a:t>Disability Discrimination Act UK</a:t>
            </a:r>
            <a:r>
              <a:rPr lang="en-NZ" dirty="0" smtClean="0"/>
              <a:t> </a:t>
            </a:r>
            <a:endParaRPr lang="en-NZ" dirty="0"/>
          </a:p>
          <a:p>
            <a:pPr lvl="1"/>
            <a:r>
              <a:rPr lang="en-NZ" dirty="0" smtClean="0">
                <a:hlinkClick r:id="rId3"/>
              </a:rPr>
              <a:t>Section 508 of the Rehabilitation Act</a:t>
            </a:r>
            <a:r>
              <a:rPr lang="en-NZ" dirty="0" smtClean="0"/>
              <a:t> (USA)</a:t>
            </a:r>
          </a:p>
          <a:p>
            <a:pPr lvl="1"/>
            <a:r>
              <a:rPr lang="en-NZ" u="sng" dirty="0">
                <a:hlinkClick r:id="rId4"/>
              </a:rPr>
              <a:t>http://webstandards.govt.nz/</a:t>
            </a:r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48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Government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Legislation together with pressure groups have had some remarkable successes</a:t>
            </a:r>
          </a:p>
          <a:p>
            <a:endParaRPr lang="en-NZ" dirty="0" smtClean="0"/>
          </a:p>
          <a:p>
            <a:r>
              <a:rPr lang="en-NZ" dirty="0" smtClean="0"/>
              <a:t>Windows 7 has ‘windows navigator’ built in</a:t>
            </a:r>
          </a:p>
          <a:p>
            <a:endParaRPr lang="en-NZ" dirty="0" smtClean="0"/>
          </a:p>
          <a:p>
            <a:r>
              <a:rPr lang="en-NZ" dirty="0" err="1" smtClean="0"/>
              <a:t>iPad</a:t>
            </a:r>
            <a:r>
              <a:rPr lang="en-NZ" dirty="0" smtClean="0"/>
              <a:t>/Phone/Pod  have touch accessibility for visually impaired</a:t>
            </a:r>
          </a:p>
          <a:p>
            <a:pPr lvl="1"/>
            <a:r>
              <a:rPr lang="en-NZ" dirty="0" smtClean="0"/>
              <a:t>This is really impressive!</a:t>
            </a:r>
          </a:p>
        </p:txBody>
      </p:sp>
    </p:spTree>
    <p:extLst>
      <p:ext uri="{BB962C8B-B14F-4D97-AF65-F5344CB8AC3E}">
        <p14:creationId xmlns:p14="http://schemas.microsoft.com/office/powerpoint/2010/main" val="37762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Operating Systems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Microsoft</a:t>
            </a:r>
          </a:p>
          <a:p>
            <a:pPr lvl="1"/>
            <a:r>
              <a:rPr lang="en-NZ" u="sng" dirty="0">
                <a:hlinkClick r:id="rId2"/>
              </a:rPr>
              <a:t>http://msdn.microsoft.com/en-us/library/aa511258.aspx</a:t>
            </a:r>
            <a:r>
              <a:rPr lang="en-NZ" dirty="0"/>
              <a:t>  </a:t>
            </a:r>
            <a:endParaRPr lang="en-NZ" dirty="0" smtClean="0"/>
          </a:p>
          <a:p>
            <a:r>
              <a:rPr lang="en-NZ" dirty="0" smtClean="0"/>
              <a:t>Apple</a:t>
            </a:r>
          </a:p>
          <a:p>
            <a:pPr lvl="1"/>
            <a:r>
              <a:rPr lang="en-NZ" u="sng" dirty="0">
                <a:hlinkClick r:id="rId3"/>
              </a:rPr>
              <a:t>http://developer.apple.com/library/mac/#documentation/UserExperience/Conceptual/AppleHIGuidelines/XHIGHIDesign/XHIGHIDesign.html%23//apple_ref/doc/uid/TP30000353-TP6</a:t>
            </a:r>
            <a:r>
              <a:rPr lang="en-NZ" dirty="0"/>
              <a:t> </a:t>
            </a:r>
          </a:p>
          <a:p>
            <a:r>
              <a:rPr lang="en-NZ" dirty="0" smtClean="0"/>
              <a:t>Android</a:t>
            </a:r>
          </a:p>
          <a:p>
            <a:pPr lvl="1"/>
            <a:r>
              <a:rPr lang="en-NZ" u="sng" dirty="0">
                <a:hlinkClick r:id="rId4"/>
              </a:rPr>
              <a:t>http://developer.android.com/guide/practices/ui_guidelines/index.html</a:t>
            </a:r>
            <a:r>
              <a:rPr lang="en-NZ" dirty="0"/>
              <a:t> 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56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Advantages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Using patterns and guidelines</a:t>
            </a:r>
          </a:p>
          <a:p>
            <a:pPr lvl="1"/>
            <a:r>
              <a:rPr lang="en-NZ" dirty="0" smtClean="0"/>
              <a:t>Not reinventing the wheel</a:t>
            </a:r>
          </a:p>
          <a:p>
            <a:pPr lvl="1"/>
            <a:r>
              <a:rPr lang="en-NZ" dirty="0" smtClean="0"/>
              <a:t>Future-proof your designs</a:t>
            </a:r>
          </a:p>
          <a:p>
            <a:pPr lvl="1"/>
            <a:r>
              <a:rPr lang="en-NZ" smtClean="0"/>
              <a:t>Makes </a:t>
            </a:r>
            <a:r>
              <a:rPr lang="en-NZ" dirty="0" smtClean="0"/>
              <a:t>entry to markets easier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65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NZ" dirty="0" smtClean="0"/>
              <a:t>Explain how and why patterns are used in UI design</a:t>
            </a:r>
          </a:p>
          <a:p>
            <a:pPr lvl="1"/>
            <a:r>
              <a:rPr lang="en-NZ" dirty="0" smtClean="0"/>
              <a:t>To provide design ideas and solutions</a:t>
            </a:r>
          </a:p>
          <a:p>
            <a:pPr lvl="1"/>
            <a:r>
              <a:rPr lang="en-NZ" dirty="0" smtClean="0"/>
              <a:t>Standardize across a system/site</a:t>
            </a:r>
          </a:p>
          <a:p>
            <a:pPr lvl="1"/>
            <a:r>
              <a:rPr lang="en-NZ" dirty="0" smtClean="0"/>
              <a:t>Avoid common errors </a:t>
            </a:r>
          </a:p>
          <a:p>
            <a:endParaRPr lang="en-NZ" dirty="0" smtClean="0"/>
          </a:p>
          <a:p>
            <a:r>
              <a:rPr lang="en-NZ" dirty="0" smtClean="0"/>
              <a:t>Describe the contents of a typical pattern </a:t>
            </a:r>
          </a:p>
          <a:p>
            <a:pPr lvl="1"/>
            <a:r>
              <a:rPr lang="en-NZ" dirty="0" smtClean="0"/>
              <a:t>Problem</a:t>
            </a:r>
          </a:p>
          <a:p>
            <a:pPr lvl="1"/>
            <a:r>
              <a:rPr lang="en-NZ" dirty="0" smtClean="0"/>
              <a:t>Solution</a:t>
            </a:r>
          </a:p>
          <a:p>
            <a:pPr lvl="1"/>
            <a:r>
              <a:rPr lang="en-NZ" dirty="0" smtClean="0"/>
              <a:t>Context </a:t>
            </a:r>
          </a:p>
          <a:p>
            <a:pPr lvl="1"/>
            <a:r>
              <a:rPr lang="en-NZ" dirty="0" smtClean="0"/>
              <a:t>Rationale </a:t>
            </a:r>
          </a:p>
          <a:p>
            <a:pPr lvl="1"/>
            <a:r>
              <a:rPr lang="en-NZ" dirty="0" smtClean="0"/>
              <a:t>Implementation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Standards may be imposed by software purchasers usually</a:t>
            </a:r>
          </a:p>
          <a:p>
            <a:pPr lvl="1"/>
            <a:r>
              <a:rPr lang="en-NZ" dirty="0" smtClean="0"/>
              <a:t>W3C or similar</a:t>
            </a:r>
          </a:p>
          <a:p>
            <a:pPr lvl="1"/>
            <a:r>
              <a:rPr lang="en-NZ" dirty="0" smtClean="0"/>
              <a:t>Government standards</a:t>
            </a:r>
          </a:p>
        </p:txBody>
      </p:sp>
    </p:spTree>
    <p:extLst>
      <p:ext uri="{BB962C8B-B14F-4D97-AF65-F5344CB8AC3E}">
        <p14:creationId xmlns:p14="http://schemas.microsoft.com/office/powerpoint/2010/main" val="124191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inaccessible?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Flash – in principle you can make it accessible, but in reality this is super difficult</a:t>
            </a:r>
          </a:p>
          <a:p>
            <a:r>
              <a:rPr lang="en-NZ" dirty="0" smtClean="0"/>
              <a:t>“Read more…..”  links are meaningless </a:t>
            </a:r>
          </a:p>
          <a:p>
            <a:r>
              <a:rPr lang="en-NZ" dirty="0" smtClean="0"/>
              <a:t> Untagged graphics</a:t>
            </a:r>
          </a:p>
          <a:p>
            <a:r>
              <a:rPr lang="en-NZ" dirty="0" smtClean="0"/>
              <a:t>Using (untagged) graphics for navigation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402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HCI Design Patterns</a:t>
            </a:r>
            <a:br>
              <a:rPr lang="en-NZ" dirty="0" smtClean="0"/>
            </a:br>
            <a:r>
              <a:rPr lang="en-NZ" dirty="0" smtClean="0"/>
              <a:t>and </a:t>
            </a:r>
            <a:br>
              <a:rPr lang="en-NZ" dirty="0" smtClean="0"/>
            </a:br>
            <a:r>
              <a:rPr lang="en-NZ" dirty="0" smtClean="0"/>
              <a:t>Standards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5438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You have ethical and legal responsibilities!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87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Patterns</a:t>
            </a:r>
          </a:p>
          <a:p>
            <a:pPr lvl="1"/>
            <a:r>
              <a:rPr lang="en-NZ" dirty="0" smtClean="0"/>
              <a:t>Predefined guides as to how to do things</a:t>
            </a:r>
          </a:p>
          <a:p>
            <a:pPr lvl="1"/>
            <a:endParaRPr lang="en-NZ" dirty="0"/>
          </a:p>
          <a:p>
            <a:r>
              <a:rPr lang="en-NZ" dirty="0" smtClean="0"/>
              <a:t>Standards</a:t>
            </a:r>
          </a:p>
          <a:p>
            <a:pPr lvl="1"/>
            <a:r>
              <a:rPr lang="en-NZ" dirty="0" smtClean="0"/>
              <a:t>Rules about how to do things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18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outcomes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Explain how and why patterns are used in UI design</a:t>
            </a:r>
          </a:p>
          <a:p>
            <a:endParaRPr lang="en-NZ" dirty="0"/>
          </a:p>
          <a:p>
            <a:r>
              <a:rPr lang="en-NZ" dirty="0" smtClean="0"/>
              <a:t>Describe the contents of a typical pattern </a:t>
            </a:r>
          </a:p>
          <a:p>
            <a:pPr lvl="1"/>
            <a:endParaRPr lang="en-NZ" dirty="0"/>
          </a:p>
          <a:p>
            <a:endParaRPr lang="en-NZ" dirty="0" smtClean="0"/>
          </a:p>
          <a:p>
            <a:r>
              <a:rPr lang="en-NZ" dirty="0" smtClean="0"/>
              <a:t>Describe what standards you are likely to have to comply with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214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160" y="4038600"/>
            <a:ext cx="3376612" cy="354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Design Patterns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First proposed by Christopher Alexander for architecture.</a:t>
            </a:r>
          </a:p>
          <a:p>
            <a:r>
              <a:rPr lang="en-NZ" dirty="0" smtClean="0"/>
              <a:t>Adopted by other disciplines as ways to describe common problems and solutions</a:t>
            </a:r>
          </a:p>
          <a:p>
            <a:endParaRPr lang="en-NZ" dirty="0"/>
          </a:p>
          <a:p>
            <a:r>
              <a:rPr lang="en-NZ" dirty="0" smtClean="0"/>
              <a:t>Software patterns</a:t>
            </a:r>
          </a:p>
          <a:p>
            <a:r>
              <a:rPr lang="en-NZ" dirty="0" smtClean="0"/>
              <a:t>HCI patterns</a:t>
            </a:r>
          </a:p>
        </p:txBody>
      </p:sp>
    </p:spTree>
    <p:extLst>
      <p:ext uri="{BB962C8B-B14F-4D97-AF65-F5344CB8AC3E}">
        <p14:creationId xmlns:p14="http://schemas.microsoft.com/office/powerpoint/2010/main" val="41731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Libraries of patterns</a:t>
            </a:r>
            <a:br>
              <a:rPr lang="en-NZ" dirty="0" smtClean="0"/>
            </a:br>
            <a:r>
              <a:rPr lang="en-NZ" dirty="0" err="1" smtClean="0"/>
              <a:t>Welie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u="sng" dirty="0">
                <a:hlinkClick r:id="rId3"/>
              </a:rPr>
              <a:t>http://www.welie.com/patterns/index.php</a:t>
            </a:r>
            <a:endParaRPr lang="en-NZ" sz="1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4158"/>
            <a:ext cx="3505200" cy="326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1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Quince</a:t>
            </a:r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Seriously good pattern library</a:t>
            </a:r>
          </a:p>
          <a:p>
            <a:r>
              <a:rPr lang="en-NZ" dirty="0" smtClean="0"/>
              <a:t>Patterns indexed by</a:t>
            </a:r>
          </a:p>
          <a:p>
            <a:pPr lvl="1"/>
            <a:r>
              <a:rPr lang="en-NZ" dirty="0" smtClean="0"/>
              <a:t>Wireframe </a:t>
            </a:r>
            <a:r>
              <a:rPr lang="en-NZ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Tag (semantic map)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Alphabetical </a:t>
            </a:r>
          </a:p>
          <a:p>
            <a:pPr lvl="1"/>
            <a:endParaRPr lang="en-NZ" dirty="0">
              <a:sym typeface="Wingdings" pitchFamily="2" charset="2"/>
            </a:endParaRPr>
          </a:p>
          <a:p>
            <a:pPr lvl="1"/>
            <a:endParaRPr lang="en-NZ" dirty="0" smtClean="0">
              <a:sym typeface="Wingdings" pitchFamily="2" charset="2"/>
            </a:endParaRPr>
          </a:p>
          <a:p>
            <a:pPr lvl="1"/>
            <a:r>
              <a:rPr lang="en-NZ" dirty="0">
                <a:sym typeface="Wingdings" pitchFamily="2" charset="2"/>
                <a:hlinkClick r:id="rId2"/>
              </a:rPr>
              <a:t>http://quince.infragistics.com</a:t>
            </a:r>
            <a:r>
              <a:rPr lang="en-NZ" dirty="0" smtClean="0">
                <a:sym typeface="Wingdings" pitchFamily="2" charset="2"/>
                <a:hlinkClick r:id="rId2"/>
              </a:rPr>
              <a:t>/</a:t>
            </a:r>
            <a:r>
              <a:rPr lang="en-NZ" dirty="0" smtClean="0">
                <a:sym typeface="Wingdings" pitchFamily="2" charset="2"/>
              </a:rPr>
              <a:t>  </a:t>
            </a:r>
          </a:p>
          <a:p>
            <a:pPr lvl="1"/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43000"/>
            <a:ext cx="6453963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2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Each pattern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NZ" u="sng" dirty="0">
                <a:hlinkClick r:id="rId2"/>
              </a:rPr>
              <a:t>http://www.welie.com/patterns/showPattern.php?patternID=map-navigator</a:t>
            </a:r>
            <a:r>
              <a:rPr lang="en-NZ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15000" y="1469768"/>
            <a:ext cx="2971800" cy="4656396"/>
          </a:xfrm>
        </p:spPr>
        <p:txBody>
          <a:bodyPr>
            <a:normAutofit/>
          </a:bodyPr>
          <a:lstStyle/>
          <a:p>
            <a:r>
              <a:rPr lang="en-NZ" dirty="0" smtClean="0"/>
              <a:t>Problem</a:t>
            </a:r>
          </a:p>
          <a:p>
            <a:r>
              <a:rPr lang="en-NZ" dirty="0" smtClean="0"/>
              <a:t>Solution</a:t>
            </a:r>
          </a:p>
          <a:p>
            <a:r>
              <a:rPr lang="en-NZ" dirty="0" smtClean="0"/>
              <a:t>Context </a:t>
            </a:r>
          </a:p>
          <a:p>
            <a:r>
              <a:rPr lang="en-NZ" dirty="0" smtClean="0"/>
              <a:t>Rationale </a:t>
            </a:r>
          </a:p>
          <a:p>
            <a:r>
              <a:rPr lang="en-NZ" dirty="0" smtClean="0"/>
              <a:t>Implementation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14400"/>
            <a:ext cx="539711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5874787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hlinkClick r:id="rId4"/>
              </a:rPr>
              <a:t>http://quince.infragistics.com/#/</a:t>
            </a:r>
            <a:r>
              <a:rPr lang="en-NZ" sz="1400" dirty="0" smtClean="0">
                <a:hlinkClick r:id="rId4"/>
              </a:rPr>
              <a:t>ByMap/ViewPattern$pattern=Date+Picker&amp;lang=en</a:t>
            </a:r>
            <a:r>
              <a:rPr lang="en-NZ" sz="1400" dirty="0" smtClean="0"/>
              <a:t> 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7812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1573</TotalTime>
  <Words>471</Words>
  <Application>Microsoft Office PowerPoint</Application>
  <PresentationFormat>On-screen Show (4:3)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Quick summary of accessibility</vt:lpstr>
      <vt:lpstr>What is inaccessible?</vt:lpstr>
      <vt:lpstr>HCI Design Patterns and  Standards</vt:lpstr>
      <vt:lpstr>Agenda</vt:lpstr>
      <vt:lpstr>Learning outcomes</vt:lpstr>
      <vt:lpstr>Design Patterns</vt:lpstr>
      <vt:lpstr>Libraries of patterns Welie</vt:lpstr>
      <vt:lpstr>Quince</vt:lpstr>
      <vt:lpstr>Each pattern</vt:lpstr>
      <vt:lpstr>Patterns</vt:lpstr>
      <vt:lpstr>Standards</vt:lpstr>
      <vt:lpstr>W3C</vt:lpstr>
      <vt:lpstr>WCAG 2 at a Glance</vt:lpstr>
      <vt:lpstr>ISO</vt:lpstr>
      <vt:lpstr>Government</vt:lpstr>
      <vt:lpstr>Government </vt:lpstr>
      <vt:lpstr>Operating Systems</vt:lpstr>
      <vt:lpstr>Advantages </vt:lpstr>
      <vt:lpstr>Summary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HCI Design Patterns</dc:title>
  <dc:creator>beryl</dc:creator>
  <cp:lastModifiedBy>bpli001</cp:lastModifiedBy>
  <cp:revision>18</cp:revision>
  <dcterms:created xsi:type="dcterms:W3CDTF">2011-05-25T00:44:28Z</dcterms:created>
  <dcterms:modified xsi:type="dcterms:W3CDTF">2013-05-16T21:42:23Z</dcterms:modified>
</cp:coreProperties>
</file>