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7" r:id="rId2"/>
    <p:sldId id="289" r:id="rId3"/>
    <p:sldId id="262" r:id="rId4"/>
    <p:sldId id="258" r:id="rId5"/>
    <p:sldId id="286" r:id="rId6"/>
    <p:sldId id="259" r:id="rId7"/>
    <p:sldId id="261" r:id="rId8"/>
    <p:sldId id="287" r:id="rId9"/>
    <p:sldId id="279" r:id="rId10"/>
    <p:sldId id="277" r:id="rId11"/>
    <p:sldId id="284" r:id="rId12"/>
    <p:sldId id="283" r:id="rId13"/>
    <p:sldId id="296" r:id="rId14"/>
    <p:sldId id="294" r:id="rId15"/>
    <p:sldId id="297" r:id="rId16"/>
    <p:sldId id="298" r:id="rId17"/>
    <p:sldId id="295" r:id="rId18"/>
    <p:sldId id="299" r:id="rId19"/>
    <p:sldId id="303" r:id="rId20"/>
    <p:sldId id="301" r:id="rId21"/>
    <p:sldId id="302" r:id="rId22"/>
    <p:sldId id="264" r:id="rId23"/>
    <p:sldId id="300" r:id="rId24"/>
    <p:sldId id="273" r:id="rId25"/>
    <p:sldId id="265" r:id="rId26"/>
    <p:sldId id="266" r:id="rId27"/>
    <p:sldId id="290" r:id="rId28"/>
    <p:sldId id="291" r:id="rId29"/>
    <p:sldId id="271" r:id="rId30"/>
    <p:sldId id="292" r:id="rId31"/>
    <p:sldId id="267" r:id="rId32"/>
    <p:sldId id="268" r:id="rId33"/>
    <p:sldId id="269" r:id="rId34"/>
    <p:sldId id="285" r:id="rId35"/>
    <p:sldId id="272" r:id="rId36"/>
    <p:sldId id="304" r:id="rId37"/>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57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6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297619-6F1D-4B22-A9C0-C86F2DDA972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NZ"/>
        </a:p>
      </dgm:t>
    </dgm:pt>
    <dgm:pt modelId="{C92C958B-7EA2-4F3F-83CF-94E46AE9D41C}">
      <dgm:prSet/>
      <dgm:spPr/>
      <dgm:t>
        <a:bodyPr/>
        <a:lstStyle/>
        <a:p>
          <a:pPr rtl="0"/>
          <a:r>
            <a:rPr lang="en-US" smtClean="0"/>
            <a:t>COMPSCI 345 SOFTENG 350</a:t>
          </a:r>
          <a:br>
            <a:rPr lang="en-US" smtClean="0"/>
          </a:br>
          <a:r>
            <a:rPr lang="en-US" smtClean="0"/>
            <a:t/>
          </a:r>
          <a:br>
            <a:rPr lang="en-US" smtClean="0"/>
          </a:br>
          <a:r>
            <a:rPr lang="en-US" smtClean="0"/>
            <a:t>Human-Computer Interaction (HCI)</a:t>
          </a:r>
          <a:endParaRPr lang="en-NZ"/>
        </a:p>
      </dgm:t>
    </dgm:pt>
    <dgm:pt modelId="{26BC680A-EC17-4C1B-9BC5-1C4432091066}" type="parTrans" cxnId="{45A590BA-8ACA-479F-8CE3-9C0058F93AB9}">
      <dgm:prSet/>
      <dgm:spPr/>
      <dgm:t>
        <a:bodyPr/>
        <a:lstStyle/>
        <a:p>
          <a:endParaRPr lang="en-NZ"/>
        </a:p>
      </dgm:t>
    </dgm:pt>
    <dgm:pt modelId="{EC635037-3017-46CB-928E-F700C9562A1D}" type="sibTrans" cxnId="{45A590BA-8ACA-479F-8CE3-9C0058F93AB9}">
      <dgm:prSet/>
      <dgm:spPr/>
      <dgm:t>
        <a:bodyPr/>
        <a:lstStyle/>
        <a:p>
          <a:endParaRPr lang="en-NZ"/>
        </a:p>
      </dgm:t>
    </dgm:pt>
    <dgm:pt modelId="{AB16A7ED-189D-40E9-A4EA-4EC0ECD99A2C}" type="pres">
      <dgm:prSet presAssocID="{26297619-6F1D-4B22-A9C0-C86F2DDA9728}" presName="linear" presStyleCnt="0">
        <dgm:presLayoutVars>
          <dgm:animLvl val="lvl"/>
          <dgm:resizeHandles val="exact"/>
        </dgm:presLayoutVars>
      </dgm:prSet>
      <dgm:spPr/>
      <dgm:t>
        <a:bodyPr/>
        <a:lstStyle/>
        <a:p>
          <a:endParaRPr lang="en-NZ"/>
        </a:p>
      </dgm:t>
    </dgm:pt>
    <dgm:pt modelId="{E48E7059-331B-47CE-BFC1-DBEB322884D2}" type="pres">
      <dgm:prSet presAssocID="{C92C958B-7EA2-4F3F-83CF-94E46AE9D41C}" presName="parentText" presStyleLbl="node1" presStyleIdx="0" presStyleCnt="1">
        <dgm:presLayoutVars>
          <dgm:chMax val="0"/>
          <dgm:bulletEnabled val="1"/>
        </dgm:presLayoutVars>
      </dgm:prSet>
      <dgm:spPr/>
      <dgm:t>
        <a:bodyPr/>
        <a:lstStyle/>
        <a:p>
          <a:endParaRPr lang="en-NZ"/>
        </a:p>
      </dgm:t>
    </dgm:pt>
  </dgm:ptLst>
  <dgm:cxnLst>
    <dgm:cxn modelId="{D802E7A1-12B1-4942-ADA7-093B6C053AC1}" type="presOf" srcId="{C92C958B-7EA2-4F3F-83CF-94E46AE9D41C}" destId="{E48E7059-331B-47CE-BFC1-DBEB322884D2}" srcOrd="0" destOrd="0" presId="urn:microsoft.com/office/officeart/2005/8/layout/vList2"/>
    <dgm:cxn modelId="{45A590BA-8ACA-479F-8CE3-9C0058F93AB9}" srcId="{26297619-6F1D-4B22-A9C0-C86F2DDA9728}" destId="{C92C958B-7EA2-4F3F-83CF-94E46AE9D41C}" srcOrd="0" destOrd="0" parTransId="{26BC680A-EC17-4C1B-9BC5-1C4432091066}" sibTransId="{EC635037-3017-46CB-928E-F700C9562A1D}"/>
    <dgm:cxn modelId="{67C858D0-E938-44E5-9C64-389449DE50F4}" type="presOf" srcId="{26297619-6F1D-4B22-A9C0-C86F2DDA9728}" destId="{AB16A7ED-189D-40E9-A4EA-4EC0ECD99A2C}" srcOrd="0" destOrd="0" presId="urn:microsoft.com/office/officeart/2005/8/layout/vList2"/>
    <dgm:cxn modelId="{9A360368-BFB8-45A6-8D00-80024164B4C4}" type="presParOf" srcId="{AB16A7ED-189D-40E9-A4EA-4EC0ECD99A2C}" destId="{E48E7059-331B-47CE-BFC1-DBEB322884D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E7059-331B-47CE-BFC1-DBEB322884D2}">
      <dsp:nvSpPr>
        <dsp:cNvPr id="0" name=""/>
        <dsp:cNvSpPr/>
      </dsp:nvSpPr>
      <dsp:spPr>
        <a:xfrm>
          <a:off x="0" y="16746"/>
          <a:ext cx="7772400" cy="49350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rtl="0">
            <a:lnSpc>
              <a:spcPct val="90000"/>
            </a:lnSpc>
            <a:spcBef>
              <a:spcPct val="0"/>
            </a:spcBef>
            <a:spcAft>
              <a:spcPct val="35000"/>
            </a:spcAft>
          </a:pPr>
          <a:r>
            <a:rPr lang="en-US" sz="5700" kern="1200" smtClean="0"/>
            <a:t>COMPSCI 345 SOFTENG 350</a:t>
          </a:r>
          <a:br>
            <a:rPr lang="en-US" sz="5700" kern="1200" smtClean="0"/>
          </a:br>
          <a:r>
            <a:rPr lang="en-US" sz="5700" kern="1200" smtClean="0"/>
            <a:t/>
          </a:r>
          <a:br>
            <a:rPr lang="en-US" sz="5700" kern="1200" smtClean="0"/>
          </a:br>
          <a:r>
            <a:rPr lang="en-US" sz="5700" kern="1200" smtClean="0"/>
            <a:t>Human-Computer Interaction (HCI)</a:t>
          </a:r>
          <a:endParaRPr lang="en-NZ" sz="5700" kern="1200"/>
        </a:p>
      </dsp:txBody>
      <dsp:txXfrm>
        <a:off x="240910" y="257656"/>
        <a:ext cx="7290580" cy="44532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4283" cy="496570"/>
          </a:xfrm>
          <a:prstGeom prst="rect">
            <a:avLst/>
          </a:prstGeom>
        </p:spPr>
        <p:txBody>
          <a:bodyPr vert="horz" lIns="95571" tIns="47786" rIns="95571" bIns="47786" rtlCol="0"/>
          <a:lstStyle>
            <a:lvl1pPr algn="l">
              <a:defRPr sz="1300"/>
            </a:lvl1pPr>
          </a:lstStyle>
          <a:p>
            <a:endParaRPr lang="en-NZ"/>
          </a:p>
        </p:txBody>
      </p:sp>
      <p:sp>
        <p:nvSpPr>
          <p:cNvPr id="3" name="Date Placeholder 2"/>
          <p:cNvSpPr>
            <a:spLocks noGrp="1"/>
          </p:cNvSpPr>
          <p:nvPr>
            <p:ph type="dt" sz="quarter" idx="1"/>
          </p:nvPr>
        </p:nvSpPr>
        <p:spPr>
          <a:xfrm>
            <a:off x="3848646" y="2"/>
            <a:ext cx="2944283" cy="496570"/>
          </a:xfrm>
          <a:prstGeom prst="rect">
            <a:avLst/>
          </a:prstGeom>
        </p:spPr>
        <p:txBody>
          <a:bodyPr vert="horz" lIns="95571" tIns="47786" rIns="95571" bIns="47786" rtlCol="0"/>
          <a:lstStyle>
            <a:lvl1pPr algn="r">
              <a:defRPr sz="1300"/>
            </a:lvl1pPr>
          </a:lstStyle>
          <a:p>
            <a:fld id="{E769E8D3-2751-40C5-BC94-9BB81A5B81AF}" type="datetimeFigureOut">
              <a:rPr lang="en-NZ" smtClean="0"/>
              <a:pPr/>
              <a:t>28/02/2014</a:t>
            </a:fld>
            <a:endParaRPr lang="en-NZ"/>
          </a:p>
        </p:txBody>
      </p:sp>
      <p:sp>
        <p:nvSpPr>
          <p:cNvPr id="4" name="Footer Placeholder 3"/>
          <p:cNvSpPr>
            <a:spLocks noGrp="1"/>
          </p:cNvSpPr>
          <p:nvPr>
            <p:ph type="ftr" sz="quarter" idx="2"/>
          </p:nvPr>
        </p:nvSpPr>
        <p:spPr>
          <a:xfrm>
            <a:off x="1" y="9433108"/>
            <a:ext cx="2944283" cy="496570"/>
          </a:xfrm>
          <a:prstGeom prst="rect">
            <a:avLst/>
          </a:prstGeom>
        </p:spPr>
        <p:txBody>
          <a:bodyPr vert="horz" lIns="95571" tIns="47786" rIns="95571" bIns="47786" rtlCol="0" anchor="b"/>
          <a:lstStyle>
            <a:lvl1pPr algn="l">
              <a:defRPr sz="1300"/>
            </a:lvl1pPr>
          </a:lstStyle>
          <a:p>
            <a:endParaRPr lang="en-NZ"/>
          </a:p>
        </p:txBody>
      </p:sp>
      <p:sp>
        <p:nvSpPr>
          <p:cNvPr id="5" name="Slide Number Placeholder 4"/>
          <p:cNvSpPr>
            <a:spLocks noGrp="1"/>
          </p:cNvSpPr>
          <p:nvPr>
            <p:ph type="sldNum" sz="quarter" idx="3"/>
          </p:nvPr>
        </p:nvSpPr>
        <p:spPr>
          <a:xfrm>
            <a:off x="3848646" y="9433108"/>
            <a:ext cx="2944283" cy="496570"/>
          </a:xfrm>
          <a:prstGeom prst="rect">
            <a:avLst/>
          </a:prstGeom>
        </p:spPr>
        <p:txBody>
          <a:bodyPr vert="horz" lIns="95571" tIns="47786" rIns="95571" bIns="47786" rtlCol="0" anchor="b"/>
          <a:lstStyle>
            <a:lvl1pPr algn="r">
              <a:defRPr sz="1300"/>
            </a:lvl1pPr>
          </a:lstStyle>
          <a:p>
            <a:fld id="{D170AE27-F642-48DF-9BC7-D44500812AC8}" type="slidenum">
              <a:rPr lang="en-NZ" smtClean="0"/>
              <a:pPr/>
              <a:t>‹#›</a:t>
            </a:fld>
            <a:endParaRPr lang="en-NZ"/>
          </a:p>
        </p:txBody>
      </p:sp>
    </p:spTree>
    <p:extLst>
      <p:ext uri="{BB962C8B-B14F-4D97-AF65-F5344CB8AC3E}">
        <p14:creationId xmlns:p14="http://schemas.microsoft.com/office/powerpoint/2010/main" val="1703101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4283" cy="496570"/>
          </a:xfrm>
          <a:prstGeom prst="rect">
            <a:avLst/>
          </a:prstGeom>
        </p:spPr>
        <p:txBody>
          <a:bodyPr vert="horz" lIns="95571" tIns="47786" rIns="95571" bIns="47786" rtlCol="0"/>
          <a:lstStyle>
            <a:lvl1pPr algn="l">
              <a:defRPr sz="1300"/>
            </a:lvl1pPr>
          </a:lstStyle>
          <a:p>
            <a:endParaRPr lang="en-US"/>
          </a:p>
        </p:txBody>
      </p:sp>
      <p:sp>
        <p:nvSpPr>
          <p:cNvPr id="3" name="Date Placeholder 2"/>
          <p:cNvSpPr>
            <a:spLocks noGrp="1"/>
          </p:cNvSpPr>
          <p:nvPr>
            <p:ph type="dt" idx="1"/>
          </p:nvPr>
        </p:nvSpPr>
        <p:spPr>
          <a:xfrm>
            <a:off x="3848646" y="2"/>
            <a:ext cx="2944283" cy="496570"/>
          </a:xfrm>
          <a:prstGeom prst="rect">
            <a:avLst/>
          </a:prstGeom>
        </p:spPr>
        <p:txBody>
          <a:bodyPr vert="horz" lIns="95571" tIns="47786" rIns="95571" bIns="47786" rtlCol="0"/>
          <a:lstStyle>
            <a:lvl1pPr algn="r">
              <a:defRPr sz="1300"/>
            </a:lvl1pPr>
          </a:lstStyle>
          <a:p>
            <a:fld id="{030ACDF5-26E1-4B44-994E-D449CD08111D}" type="datetimeFigureOut">
              <a:rPr lang="en-US" smtClean="0"/>
              <a:pPr/>
              <a:t>2/28/2014</a:t>
            </a:fld>
            <a:endParaRPr lang="en-US"/>
          </a:p>
        </p:txBody>
      </p:sp>
      <p:sp>
        <p:nvSpPr>
          <p:cNvPr id="4" name="Slide Image Placeholder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71" tIns="47786" rIns="95571" bIns="47786"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5571" tIns="47786" rIns="95571" bIns="477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33108"/>
            <a:ext cx="2944283" cy="496570"/>
          </a:xfrm>
          <a:prstGeom prst="rect">
            <a:avLst/>
          </a:prstGeom>
        </p:spPr>
        <p:txBody>
          <a:bodyPr vert="horz" lIns="95571" tIns="47786" rIns="95571" bIns="47786" rtlCol="0" anchor="b"/>
          <a:lstStyle>
            <a:lvl1pPr algn="l">
              <a:defRPr sz="1300"/>
            </a:lvl1pPr>
          </a:lstStyle>
          <a:p>
            <a:endParaRPr lang="en-US"/>
          </a:p>
        </p:txBody>
      </p:sp>
      <p:sp>
        <p:nvSpPr>
          <p:cNvPr id="7" name="Slide Number Placeholder 6"/>
          <p:cNvSpPr>
            <a:spLocks noGrp="1"/>
          </p:cNvSpPr>
          <p:nvPr>
            <p:ph type="sldNum" sz="quarter" idx="5"/>
          </p:nvPr>
        </p:nvSpPr>
        <p:spPr>
          <a:xfrm>
            <a:off x="3848646" y="9433108"/>
            <a:ext cx="2944283" cy="496570"/>
          </a:xfrm>
          <a:prstGeom prst="rect">
            <a:avLst/>
          </a:prstGeom>
        </p:spPr>
        <p:txBody>
          <a:bodyPr vert="horz" lIns="95571" tIns="47786" rIns="95571" bIns="47786" rtlCol="0" anchor="b"/>
          <a:lstStyle>
            <a:lvl1pPr algn="r">
              <a:defRPr sz="1300"/>
            </a:lvl1pPr>
          </a:lstStyle>
          <a:p>
            <a:fld id="{DF7590B0-3E1A-4CBE-BCEC-F7412152338E}" type="slidenum">
              <a:rPr lang="en-US" smtClean="0"/>
              <a:pPr/>
              <a:t>‹#›</a:t>
            </a:fld>
            <a:endParaRPr lang="en-US"/>
          </a:p>
        </p:txBody>
      </p:sp>
    </p:spTree>
    <p:extLst>
      <p:ext uri="{BB962C8B-B14F-4D97-AF65-F5344CB8AC3E}">
        <p14:creationId xmlns:p14="http://schemas.microsoft.com/office/powerpoint/2010/main" val="293168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46C9D815-2CBF-47DB-ADE0-5EF34EE89B03}" type="slidenum">
              <a:rPr lang="fr-CH" smtClean="0"/>
              <a:pPr/>
              <a:t>1</a:t>
            </a:fld>
            <a:endParaRPr lang="fr-CH" dirty="0"/>
          </a:p>
        </p:txBody>
      </p:sp>
    </p:spTree>
    <p:extLst>
      <p:ext uri="{BB962C8B-B14F-4D97-AF65-F5344CB8AC3E}">
        <p14:creationId xmlns:p14="http://schemas.microsoft.com/office/powerpoint/2010/main" val="3082526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12</a:t>
            </a:fld>
            <a:endParaRPr lang="en-AU" dirty="0"/>
          </a:p>
        </p:txBody>
      </p:sp>
    </p:spTree>
    <p:extLst>
      <p:ext uri="{BB962C8B-B14F-4D97-AF65-F5344CB8AC3E}">
        <p14:creationId xmlns:p14="http://schemas.microsoft.com/office/powerpoint/2010/main" val="683662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22</a:t>
            </a:fld>
            <a:endParaRPr lang="en-AU" dirty="0"/>
          </a:p>
        </p:txBody>
      </p:sp>
    </p:spTree>
    <p:extLst>
      <p:ext uri="{BB962C8B-B14F-4D97-AF65-F5344CB8AC3E}">
        <p14:creationId xmlns:p14="http://schemas.microsoft.com/office/powerpoint/2010/main" val="3707940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24</a:t>
            </a:fld>
            <a:endParaRPr lang="en-AU" dirty="0"/>
          </a:p>
        </p:txBody>
      </p:sp>
    </p:spTree>
    <p:extLst>
      <p:ext uri="{BB962C8B-B14F-4D97-AF65-F5344CB8AC3E}">
        <p14:creationId xmlns:p14="http://schemas.microsoft.com/office/powerpoint/2010/main" val="1890440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25</a:t>
            </a:fld>
            <a:endParaRPr lang="en-AU" dirty="0"/>
          </a:p>
        </p:txBody>
      </p:sp>
    </p:spTree>
    <p:extLst>
      <p:ext uri="{BB962C8B-B14F-4D97-AF65-F5344CB8AC3E}">
        <p14:creationId xmlns:p14="http://schemas.microsoft.com/office/powerpoint/2010/main" val="70573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26</a:t>
            </a:fld>
            <a:endParaRPr lang="en-AU" dirty="0"/>
          </a:p>
        </p:txBody>
      </p:sp>
    </p:spTree>
    <p:extLst>
      <p:ext uri="{BB962C8B-B14F-4D97-AF65-F5344CB8AC3E}">
        <p14:creationId xmlns:p14="http://schemas.microsoft.com/office/powerpoint/2010/main" val="3085645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29</a:t>
            </a:fld>
            <a:endParaRPr lang="en-AU" dirty="0"/>
          </a:p>
        </p:txBody>
      </p:sp>
    </p:spTree>
    <p:extLst>
      <p:ext uri="{BB962C8B-B14F-4D97-AF65-F5344CB8AC3E}">
        <p14:creationId xmlns:p14="http://schemas.microsoft.com/office/powerpoint/2010/main" val="2729078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31</a:t>
            </a:fld>
            <a:endParaRPr lang="en-AU" dirty="0"/>
          </a:p>
        </p:txBody>
      </p:sp>
    </p:spTree>
    <p:extLst>
      <p:ext uri="{BB962C8B-B14F-4D97-AF65-F5344CB8AC3E}">
        <p14:creationId xmlns:p14="http://schemas.microsoft.com/office/powerpoint/2010/main" val="1007387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32</a:t>
            </a:fld>
            <a:endParaRPr lang="en-AU" dirty="0"/>
          </a:p>
        </p:txBody>
      </p:sp>
    </p:spTree>
    <p:extLst>
      <p:ext uri="{BB962C8B-B14F-4D97-AF65-F5344CB8AC3E}">
        <p14:creationId xmlns:p14="http://schemas.microsoft.com/office/powerpoint/2010/main" val="1548068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33</a:t>
            </a:fld>
            <a:endParaRPr lang="en-AU" dirty="0"/>
          </a:p>
        </p:txBody>
      </p:sp>
    </p:spTree>
    <p:extLst>
      <p:ext uri="{BB962C8B-B14F-4D97-AF65-F5344CB8AC3E}">
        <p14:creationId xmlns:p14="http://schemas.microsoft.com/office/powerpoint/2010/main" val="237335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34</a:t>
            </a:fld>
            <a:endParaRPr lang="en-AU" dirty="0"/>
          </a:p>
        </p:txBody>
      </p:sp>
    </p:spTree>
    <p:extLst>
      <p:ext uri="{BB962C8B-B14F-4D97-AF65-F5344CB8AC3E}">
        <p14:creationId xmlns:p14="http://schemas.microsoft.com/office/powerpoint/2010/main" val="337659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3</a:t>
            </a:fld>
            <a:endParaRPr lang="en-AU" dirty="0"/>
          </a:p>
        </p:txBody>
      </p:sp>
    </p:spTree>
    <p:extLst>
      <p:ext uri="{BB962C8B-B14F-4D97-AF65-F5344CB8AC3E}">
        <p14:creationId xmlns:p14="http://schemas.microsoft.com/office/powerpoint/2010/main" val="3374230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35</a:t>
            </a:fld>
            <a:endParaRPr lang="en-AU" dirty="0"/>
          </a:p>
        </p:txBody>
      </p:sp>
    </p:spTree>
    <p:extLst>
      <p:ext uri="{BB962C8B-B14F-4D97-AF65-F5344CB8AC3E}">
        <p14:creationId xmlns:p14="http://schemas.microsoft.com/office/powerpoint/2010/main" val="184302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C9D815-2CBF-47DB-ADE0-5EF34EE89B03}" type="slidenum">
              <a:rPr lang="fr-CH" smtClean="0"/>
              <a:pPr/>
              <a:t>4</a:t>
            </a:fld>
            <a:endParaRPr lang="fr-CH" dirty="0"/>
          </a:p>
        </p:txBody>
      </p:sp>
    </p:spTree>
    <p:extLst>
      <p:ext uri="{BB962C8B-B14F-4D97-AF65-F5344CB8AC3E}">
        <p14:creationId xmlns:p14="http://schemas.microsoft.com/office/powerpoint/2010/main" val="3816528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5</a:t>
            </a:fld>
            <a:endParaRPr lang="en-AU" dirty="0"/>
          </a:p>
        </p:txBody>
      </p:sp>
    </p:spTree>
    <p:extLst>
      <p:ext uri="{BB962C8B-B14F-4D97-AF65-F5344CB8AC3E}">
        <p14:creationId xmlns:p14="http://schemas.microsoft.com/office/powerpoint/2010/main" val="220601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6</a:t>
            </a:fld>
            <a:endParaRPr lang="en-AU" dirty="0"/>
          </a:p>
        </p:txBody>
      </p:sp>
    </p:spTree>
    <p:extLst>
      <p:ext uri="{BB962C8B-B14F-4D97-AF65-F5344CB8AC3E}">
        <p14:creationId xmlns:p14="http://schemas.microsoft.com/office/powerpoint/2010/main" val="406748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7</a:t>
            </a:fld>
            <a:endParaRPr lang="en-AU" dirty="0"/>
          </a:p>
        </p:txBody>
      </p:sp>
    </p:spTree>
    <p:extLst>
      <p:ext uri="{BB962C8B-B14F-4D97-AF65-F5344CB8AC3E}">
        <p14:creationId xmlns:p14="http://schemas.microsoft.com/office/powerpoint/2010/main" val="547711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9</a:t>
            </a:fld>
            <a:endParaRPr lang="en-AU" dirty="0"/>
          </a:p>
        </p:txBody>
      </p:sp>
    </p:spTree>
    <p:extLst>
      <p:ext uri="{BB962C8B-B14F-4D97-AF65-F5344CB8AC3E}">
        <p14:creationId xmlns:p14="http://schemas.microsoft.com/office/powerpoint/2010/main" val="426552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10</a:t>
            </a:fld>
            <a:endParaRPr lang="en-AU" dirty="0"/>
          </a:p>
        </p:txBody>
      </p:sp>
    </p:spTree>
    <p:extLst>
      <p:ext uri="{BB962C8B-B14F-4D97-AF65-F5344CB8AC3E}">
        <p14:creationId xmlns:p14="http://schemas.microsoft.com/office/powerpoint/2010/main" val="4060262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11</a:t>
            </a:fld>
            <a:endParaRPr lang="en-AU" dirty="0"/>
          </a:p>
        </p:txBody>
      </p:sp>
    </p:spTree>
    <p:extLst>
      <p:ext uri="{BB962C8B-B14F-4D97-AF65-F5344CB8AC3E}">
        <p14:creationId xmlns:p14="http://schemas.microsoft.com/office/powerpoint/2010/main" val="349529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A1B53B-6058-4CAD-8915-B80E1592E35A}"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1B53B-6058-4CAD-8915-B80E1592E35A}"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1B53B-6058-4CAD-8915-B80E1592E35A}"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88595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404812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457200" y="6248400"/>
            <a:ext cx="5334000" cy="457200"/>
          </a:xfrm>
        </p:spPr>
        <p:txBody>
          <a:bodyPr/>
          <a:lstStyle>
            <a:lvl1pPr>
              <a:defRPr/>
            </a:lvl1pPr>
          </a:lstStyle>
          <a:p>
            <a:endParaRPr lang="en-AU" dirty="0"/>
          </a:p>
        </p:txBody>
      </p:sp>
      <p:sp>
        <p:nvSpPr>
          <p:cNvPr id="7" name="Slide Number Placeholder 6"/>
          <p:cNvSpPr>
            <a:spLocks noGrp="1"/>
          </p:cNvSpPr>
          <p:nvPr>
            <p:ph type="sldNum" sz="quarter" idx="11"/>
          </p:nvPr>
        </p:nvSpPr>
        <p:spPr>
          <a:xfrm>
            <a:off x="6731000" y="6229350"/>
            <a:ext cx="1905000" cy="457200"/>
          </a:xfrm>
        </p:spPr>
        <p:txBody>
          <a:bodyPr/>
          <a:lstStyle>
            <a:lvl1pPr>
              <a:defRPr/>
            </a:lvl1pPr>
          </a:lstStyle>
          <a:p>
            <a:fld id="{38456112-C212-43B5-8AE4-2C7D5994511F}" type="slidenum">
              <a:rPr lang="en-AU"/>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1B53B-6058-4CAD-8915-B80E1592E35A}"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A1B53B-6058-4CAD-8915-B80E1592E35A}"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A1B53B-6058-4CAD-8915-B80E1592E35A}"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A1B53B-6058-4CAD-8915-B80E1592E35A}" type="datetimeFigureOut">
              <a:rPr lang="en-US" smtClean="0"/>
              <a:pPr/>
              <a:t>2/28/2014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A1B53B-6058-4CAD-8915-B80E1592E35A}" type="datetimeFigureOut">
              <a:rPr lang="en-US" smtClean="0"/>
              <a:pPr/>
              <a:t>2/28/2014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1B53B-6058-4CAD-8915-B80E1592E35A}" type="datetimeFigureOut">
              <a:rPr lang="en-US" smtClean="0"/>
              <a:pPr/>
              <a:t>2/28/2014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1B53B-6058-4CAD-8915-B80E1592E35A}"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1B53B-6058-4CAD-8915-B80E1592E35A}"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1B53B-6058-4CAD-8915-B80E1592E35A}" type="datetimeFigureOut">
              <a:rPr lang="en-US" smtClean="0"/>
              <a:pPr/>
              <a:t>2/28/2014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28918-9B0C-4786-9F62-81ABBBF393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hyperlink" Target="mailto:beryl@cs.auckland.ac.nz" TargetMode="External"/><Relationship Id="rId2" Type="http://schemas.openxmlformats.org/officeDocument/2006/relationships/hyperlink" Target="https://www.youtube.com/watch?v=WXJZXR5Qb-8"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cademicintegrity.auckland.ac.nz/index.html" TargetMode="External"/><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s.auckland.ac.nz/courses/compsci345s1c/601_602.html" TargetMode="External"/><Relationship Id="rId2" Type="http://schemas.openxmlformats.org/officeDocument/2006/relationships/hyperlink" Target="mailto:beryl@cs.auckland.ac.nz"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jim@cs.auckland.ac.nz"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hyperlink" Target="mailto:beryl@cs.auckland.ac.nz"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ysha962@aucklanduni.ac.nz"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sabd058@aucklanduni.ac.nz" TargetMode="External"/><Relationship Id="rId4" Type="http://schemas.openxmlformats.org/officeDocument/2006/relationships/hyperlink" Target="mailto:apen043@aucklanduni.ac.nz"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s://www.cs.auckland.ac.nz/courses/compsci345s1c/" TargetMode="Externa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hyperlink" Target="mailto:classreps@ausa.org.nz"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332656"/>
          <a:ext cx="777240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itle 2"/>
          <p:cNvSpPr>
            <a:spLocks noGrp="1"/>
          </p:cNvSpPr>
          <p:nvPr>
            <p:ph type="subTitle" idx="1"/>
          </p:nvPr>
        </p:nvSpPr>
        <p:spPr>
          <a:xfrm>
            <a:off x="1331640" y="5157192"/>
            <a:ext cx="6400800" cy="1536576"/>
          </a:xfrm>
        </p:spPr>
        <p:txBody>
          <a:bodyPr>
            <a:normAutofit lnSpcReduction="10000"/>
          </a:bodyPr>
          <a:lstStyle/>
          <a:p>
            <a:endParaRPr lang="en-NZ" dirty="0" smtClean="0"/>
          </a:p>
          <a:p>
            <a:r>
              <a:rPr lang="en-NZ" dirty="0" smtClean="0"/>
              <a:t>Associate Professor Beryl Plimmer</a:t>
            </a:r>
            <a:r>
              <a:rPr lang="en-NZ" dirty="0"/>
              <a:t/>
            </a:r>
            <a:br>
              <a:rPr lang="en-NZ" dirty="0"/>
            </a:br>
            <a:r>
              <a:rPr lang="en-NZ" dirty="0" smtClean="0"/>
              <a:t>Professor Jim Warren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Applications of HCI</a:t>
            </a:r>
            <a:endParaRPr lang="en-US" sz="3600" b="1" dirty="0">
              <a:solidFill>
                <a:srgbClr val="0033CC"/>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99592" y="1105628"/>
            <a:ext cx="7567329" cy="5482592"/>
          </a:xfrm>
          <a:prstGeom prst="rect">
            <a:avLst/>
          </a:prstGeom>
          <a:noFill/>
          <a:ln w="9525">
            <a:noFill/>
            <a:miter lim="800000"/>
            <a:headEnd/>
            <a:tailEnd/>
          </a:ln>
        </p:spPr>
      </p:pic>
      <p:sp>
        <p:nvSpPr>
          <p:cNvPr id="22" name="TextBox 21"/>
          <p:cNvSpPr txBox="1"/>
          <p:nvPr/>
        </p:nvSpPr>
        <p:spPr>
          <a:xfrm>
            <a:off x="7609314" y="6597622"/>
            <a:ext cx="857607" cy="276999"/>
          </a:xfrm>
          <a:prstGeom prst="rect">
            <a:avLst/>
          </a:prstGeom>
          <a:noFill/>
        </p:spPr>
        <p:txBody>
          <a:bodyPr wrap="none" rtlCol="0">
            <a:spAutoFit/>
          </a:bodyPr>
          <a:lstStyle/>
          <a:p>
            <a:r>
              <a:rPr lang="en-NZ" sz="1200" dirty="0" err="1" smtClean="0">
                <a:solidFill>
                  <a:schemeClr val="tx1">
                    <a:lumMod val="50000"/>
                    <a:lumOff val="50000"/>
                  </a:schemeClr>
                </a:solidFill>
              </a:rPr>
              <a:t>SecondLife</a:t>
            </a:r>
            <a:endParaRPr lang="en-NZ" sz="1200" dirty="0">
              <a:solidFill>
                <a:schemeClr val="tx1">
                  <a:lumMod val="50000"/>
                  <a:lumOff val="50000"/>
                </a:schemeClr>
              </a:solidFill>
            </a:endParaRP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B30F74E6-9A8B-494C-98F5-B66B12BC748A}" type="slidenum">
              <a:rPr lang="en-US" smtClean="0"/>
              <a:pPr>
                <a:defRPr/>
              </a:pPr>
              <a:t>10</a:t>
            </a:fld>
            <a:endParaRPr lang="en-US" dirty="0"/>
          </a:p>
        </p:txBody>
      </p:sp>
    </p:spTree>
    <p:extLst>
      <p:ext uri="{BB962C8B-B14F-4D97-AF65-F5344CB8AC3E}">
        <p14:creationId xmlns:p14="http://schemas.microsoft.com/office/powerpoint/2010/main" val="328999465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Applications of HCI</a:t>
            </a:r>
            <a:endParaRPr lang="en-US" sz="3600" b="1" dirty="0">
              <a:solidFill>
                <a:srgbClr val="0033CC"/>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1801" y="1196752"/>
            <a:ext cx="8527263" cy="3600400"/>
          </a:xfrm>
          <a:prstGeom prst="rect">
            <a:avLst/>
          </a:prstGeom>
        </p:spPr>
      </p:pic>
      <p:sp>
        <p:nvSpPr>
          <p:cNvPr id="8" name="TextBox 7"/>
          <p:cNvSpPr txBox="1"/>
          <p:nvPr/>
        </p:nvSpPr>
        <p:spPr>
          <a:xfrm>
            <a:off x="7462606" y="4833098"/>
            <a:ext cx="1252972" cy="276999"/>
          </a:xfrm>
          <a:prstGeom prst="rect">
            <a:avLst/>
          </a:prstGeom>
          <a:noFill/>
        </p:spPr>
        <p:txBody>
          <a:bodyPr wrap="none" rtlCol="0">
            <a:spAutoFit/>
          </a:bodyPr>
          <a:lstStyle/>
          <a:p>
            <a:r>
              <a:rPr lang="en-NZ" sz="1200" dirty="0" smtClean="0">
                <a:solidFill>
                  <a:schemeClr val="tx1">
                    <a:lumMod val="50000"/>
                    <a:lumOff val="50000"/>
                  </a:schemeClr>
                </a:solidFill>
              </a:rPr>
              <a:t>Kinect, Microsoft</a:t>
            </a:r>
            <a:endParaRPr lang="en-NZ" sz="1200" dirty="0">
              <a:solidFill>
                <a:schemeClr val="tx1">
                  <a:lumMod val="50000"/>
                  <a:lumOff val="50000"/>
                </a:schemeClr>
              </a:solidFill>
            </a:endParaRP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B30F74E6-9A8B-494C-98F5-B66B12BC748A}" type="slidenum">
              <a:rPr lang="en-US" smtClean="0"/>
              <a:pPr>
                <a:defRPr/>
              </a:pPr>
              <a:t>11</a:t>
            </a:fld>
            <a:endParaRPr lang="en-US" dirty="0"/>
          </a:p>
        </p:txBody>
      </p:sp>
    </p:spTree>
    <p:extLst>
      <p:ext uri="{BB962C8B-B14F-4D97-AF65-F5344CB8AC3E}">
        <p14:creationId xmlns:p14="http://schemas.microsoft.com/office/powerpoint/2010/main" val="326158822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Applications of HCI</a:t>
            </a:r>
            <a:endParaRPr lang="en-US" sz="3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12</a:t>
            </a:fld>
            <a:endParaRPr lang="en-US" dirty="0"/>
          </a:p>
        </p:txBody>
      </p:sp>
      <p:pic>
        <p:nvPicPr>
          <p:cNvPr id="7" name="Picture 6" descr="BCI, EPFL 200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59632" y="1124744"/>
            <a:ext cx="6912768" cy="5184576"/>
          </a:xfrm>
          <a:prstGeom prst="rect">
            <a:avLst/>
          </a:prstGeom>
        </p:spPr>
      </p:pic>
      <p:sp>
        <p:nvSpPr>
          <p:cNvPr id="16" name="TextBox 15"/>
          <p:cNvSpPr txBox="1"/>
          <p:nvPr/>
        </p:nvSpPr>
        <p:spPr>
          <a:xfrm>
            <a:off x="7298428" y="6309320"/>
            <a:ext cx="872547" cy="276999"/>
          </a:xfrm>
          <a:prstGeom prst="rect">
            <a:avLst/>
          </a:prstGeom>
          <a:noFill/>
        </p:spPr>
        <p:txBody>
          <a:bodyPr wrap="none" rtlCol="0">
            <a:spAutoFit/>
          </a:bodyPr>
          <a:lstStyle/>
          <a:p>
            <a:r>
              <a:rPr lang="en-NZ" sz="1200" dirty="0" smtClean="0">
                <a:solidFill>
                  <a:schemeClr val="tx1">
                    <a:lumMod val="50000"/>
                    <a:lumOff val="50000"/>
                  </a:schemeClr>
                </a:solidFill>
              </a:rPr>
              <a:t>BCI at EPFL</a:t>
            </a:r>
            <a:endParaRPr lang="en-NZ" sz="1200" dirty="0">
              <a:solidFill>
                <a:schemeClr val="tx1">
                  <a:lumMod val="50000"/>
                  <a:lumOff val="50000"/>
                </a:schemeClr>
              </a:solidFill>
            </a:endParaRPr>
          </a:p>
        </p:txBody>
      </p:sp>
    </p:spTree>
    <p:extLst>
      <p:ext uri="{BB962C8B-B14F-4D97-AF65-F5344CB8AC3E}">
        <p14:creationId xmlns:p14="http://schemas.microsoft.com/office/powerpoint/2010/main" val="32899946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Local examples of applying UX Theory</a:t>
            </a:r>
            <a:endParaRPr lang="en-NZ" dirty="0"/>
          </a:p>
        </p:txBody>
      </p:sp>
      <p:sp>
        <p:nvSpPr>
          <p:cNvPr id="3" name="Content Placeholder 2"/>
          <p:cNvSpPr>
            <a:spLocks noGrp="1"/>
          </p:cNvSpPr>
          <p:nvPr>
            <p:ph idx="1"/>
          </p:nvPr>
        </p:nvSpPr>
        <p:spPr>
          <a:xfrm>
            <a:off x="899592" y="1340768"/>
            <a:ext cx="8064896" cy="4785395"/>
          </a:xfrm>
        </p:spPr>
        <p:txBody>
          <a:bodyPr/>
          <a:lstStyle/>
          <a:p>
            <a:r>
              <a:rPr lang="en-NZ" dirty="0" smtClean="0"/>
              <a:t>Usability testing</a:t>
            </a:r>
          </a:p>
          <a:p>
            <a:r>
              <a:rPr lang="en-NZ" dirty="0" smtClean="0"/>
              <a:t>Gestalt spacing</a:t>
            </a:r>
          </a:p>
          <a:p>
            <a:r>
              <a:rPr lang="en-NZ" dirty="0" smtClean="0"/>
              <a:t>Menu and site hierarchy</a:t>
            </a:r>
          </a:p>
          <a:p>
            <a:r>
              <a:rPr lang="en-NZ" dirty="0" smtClean="0"/>
              <a:t>User engagements and Visual attractiveness </a:t>
            </a:r>
            <a:endParaRPr lang="en-NZ" dirty="0"/>
          </a:p>
        </p:txBody>
      </p:sp>
      <p:sp>
        <p:nvSpPr>
          <p:cNvPr id="5" name="AutoShape 4" descr="https://wiki.auckland.ac.nz/download/attachments/36285006/robots-6.jpg?version=1&amp;modificationDate=13261489260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2733313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Why Usability Test?</a:t>
            </a:r>
            <a:endParaRPr lang="en-NZ" dirty="0"/>
          </a:p>
        </p:txBody>
      </p:sp>
      <p:sp>
        <p:nvSpPr>
          <p:cNvPr id="3" name="Content Placeholder 2"/>
          <p:cNvSpPr>
            <a:spLocks noGrp="1"/>
          </p:cNvSpPr>
          <p:nvPr>
            <p:ph idx="1"/>
          </p:nvPr>
        </p:nvSpPr>
        <p:spPr>
          <a:xfrm>
            <a:off x="4211960" y="1628800"/>
            <a:ext cx="5040560" cy="4497363"/>
          </a:xfrm>
        </p:spPr>
        <p:txBody>
          <a:bodyPr/>
          <a:lstStyle/>
          <a:p>
            <a:pPr marL="0" indent="0">
              <a:buNone/>
            </a:pPr>
            <a:r>
              <a:rPr lang="en-NZ" dirty="0" smtClean="0"/>
              <a:t>Heath bots welcome screen</a:t>
            </a:r>
            <a:endParaRPr lang="en-NZ" dirty="0"/>
          </a:p>
        </p:txBody>
      </p:sp>
      <p:pic>
        <p:nvPicPr>
          <p:cNvPr id="15362" name="Picture 2" descr="Fullscreen capture 882012 10841 PM"/>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16016" y="2708920"/>
            <a:ext cx="391318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descr="https://wiki.auckland.ac.nz/download/attachments/36285006/robots-6.jpg?version=1&amp;modificationDate=13261489260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5365" name="Picture 5"/>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60375" y="1556792"/>
            <a:ext cx="364406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313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8" y="2276872"/>
            <a:ext cx="835342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NZ" dirty="0" smtClean="0"/>
              <a:t>User test Results</a:t>
            </a:r>
            <a:endParaRPr lang="en-NZ" dirty="0"/>
          </a:p>
        </p:txBody>
      </p:sp>
      <p:sp>
        <p:nvSpPr>
          <p:cNvPr id="3" name="Content Placeholder 2"/>
          <p:cNvSpPr>
            <a:spLocks noGrp="1"/>
          </p:cNvSpPr>
          <p:nvPr>
            <p:ph idx="1"/>
          </p:nvPr>
        </p:nvSpPr>
        <p:spPr/>
        <p:txBody>
          <a:bodyPr/>
          <a:lstStyle/>
          <a:p>
            <a:r>
              <a:rPr lang="en-NZ" dirty="0" smtClean="0"/>
              <a:t>Functionally the system is fantastic </a:t>
            </a:r>
          </a:p>
          <a:p>
            <a:pPr lvl="1"/>
            <a:r>
              <a:rPr lang="en-NZ" dirty="0" smtClean="0"/>
              <a:t>But….  </a:t>
            </a:r>
            <a:endParaRPr lang="en-NZ" dirty="0"/>
          </a:p>
        </p:txBody>
      </p:sp>
    </p:spTree>
    <p:extLst>
      <p:ext uri="{BB962C8B-B14F-4D97-AF65-F5344CB8AC3E}">
        <p14:creationId xmlns:p14="http://schemas.microsoft.com/office/powerpoint/2010/main" val="3475700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Gestalt Spacing</a:t>
            </a:r>
            <a:endParaRPr lang="en-NZ" dirty="0"/>
          </a:p>
        </p:txBody>
      </p:sp>
      <p:sp>
        <p:nvSpPr>
          <p:cNvPr id="14" name="Rectangle 13"/>
          <p:cNvSpPr/>
          <p:nvPr/>
        </p:nvSpPr>
        <p:spPr>
          <a:xfrm>
            <a:off x="827584" y="1340768"/>
            <a:ext cx="7344816" cy="51845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NZ"/>
          </a:p>
        </p:txBody>
      </p:sp>
      <p:sp>
        <p:nvSpPr>
          <p:cNvPr id="15" name="TextBox 14"/>
          <p:cNvSpPr txBox="1"/>
          <p:nvPr/>
        </p:nvSpPr>
        <p:spPr>
          <a:xfrm>
            <a:off x="1043608" y="1556792"/>
            <a:ext cx="3096344" cy="400110"/>
          </a:xfrm>
          <a:prstGeom prst="rect">
            <a:avLst/>
          </a:prstGeom>
          <a:solidFill>
            <a:schemeClr val="tx2">
              <a:lumMod val="60000"/>
              <a:lumOff val="40000"/>
            </a:schemeClr>
          </a:solidFill>
        </p:spPr>
        <p:txBody>
          <a:bodyPr wrap="square" rtlCol="0">
            <a:spAutoFit/>
          </a:bodyPr>
          <a:lstStyle/>
          <a:p>
            <a:r>
              <a:rPr lang="en-NZ" sz="2000" b="1" dirty="0" smtClean="0">
                <a:solidFill>
                  <a:schemeClr val="bg1"/>
                </a:solidFill>
              </a:rPr>
              <a:t>Jobs</a:t>
            </a:r>
            <a:endParaRPr lang="en-NZ" sz="2000" b="1" dirty="0">
              <a:solidFill>
                <a:schemeClr val="bg1"/>
              </a:solidFill>
            </a:endParaRPr>
          </a:p>
        </p:txBody>
      </p:sp>
      <p:sp>
        <p:nvSpPr>
          <p:cNvPr id="16" name="TextBox 15"/>
          <p:cNvSpPr txBox="1"/>
          <p:nvPr/>
        </p:nvSpPr>
        <p:spPr>
          <a:xfrm>
            <a:off x="4788024" y="1504483"/>
            <a:ext cx="3096344" cy="400110"/>
          </a:xfrm>
          <a:prstGeom prst="rect">
            <a:avLst/>
          </a:prstGeom>
          <a:solidFill>
            <a:schemeClr val="tx2">
              <a:lumMod val="60000"/>
              <a:lumOff val="40000"/>
            </a:schemeClr>
          </a:solidFill>
        </p:spPr>
        <p:txBody>
          <a:bodyPr wrap="square" rtlCol="0">
            <a:spAutoFit/>
          </a:bodyPr>
          <a:lstStyle/>
          <a:p>
            <a:r>
              <a:rPr lang="en-NZ" sz="2000" b="1" dirty="0" smtClean="0">
                <a:solidFill>
                  <a:schemeClr val="bg1"/>
                </a:solidFill>
              </a:rPr>
              <a:t>People</a:t>
            </a:r>
            <a:endParaRPr lang="en-NZ" sz="2000" b="1" dirty="0">
              <a:solidFill>
                <a:schemeClr val="bg1"/>
              </a:solidFill>
            </a:endParaRPr>
          </a:p>
        </p:txBody>
      </p:sp>
      <p:sp>
        <p:nvSpPr>
          <p:cNvPr id="17" name="TextBox 16"/>
          <p:cNvSpPr txBox="1"/>
          <p:nvPr/>
        </p:nvSpPr>
        <p:spPr>
          <a:xfrm>
            <a:off x="1043608" y="3720741"/>
            <a:ext cx="3096344" cy="400110"/>
          </a:xfrm>
          <a:prstGeom prst="rect">
            <a:avLst/>
          </a:prstGeom>
          <a:solidFill>
            <a:schemeClr val="tx2">
              <a:lumMod val="60000"/>
              <a:lumOff val="40000"/>
            </a:schemeClr>
          </a:solidFill>
        </p:spPr>
        <p:txBody>
          <a:bodyPr wrap="square" rtlCol="0">
            <a:spAutoFit/>
          </a:bodyPr>
          <a:lstStyle/>
          <a:p>
            <a:r>
              <a:rPr lang="en-NZ" sz="2000" b="1" dirty="0" smtClean="0">
                <a:solidFill>
                  <a:schemeClr val="bg1"/>
                </a:solidFill>
              </a:rPr>
              <a:t>Locations</a:t>
            </a:r>
            <a:endParaRPr lang="en-NZ" sz="2000" b="1" dirty="0">
              <a:solidFill>
                <a:schemeClr val="bg1"/>
              </a:solidFill>
            </a:endParaRPr>
          </a:p>
        </p:txBody>
      </p:sp>
      <p:sp>
        <p:nvSpPr>
          <p:cNvPr id="18" name="TextBox 17"/>
          <p:cNvSpPr txBox="1"/>
          <p:nvPr/>
        </p:nvSpPr>
        <p:spPr>
          <a:xfrm>
            <a:off x="4788024" y="3645024"/>
            <a:ext cx="3096344" cy="400110"/>
          </a:xfrm>
          <a:prstGeom prst="rect">
            <a:avLst/>
          </a:prstGeom>
          <a:solidFill>
            <a:schemeClr val="tx2">
              <a:lumMod val="60000"/>
              <a:lumOff val="40000"/>
            </a:schemeClr>
          </a:solidFill>
        </p:spPr>
        <p:txBody>
          <a:bodyPr wrap="square" rtlCol="0">
            <a:spAutoFit/>
          </a:bodyPr>
          <a:lstStyle/>
          <a:p>
            <a:r>
              <a:rPr lang="en-NZ" sz="2000" b="1" dirty="0" smtClean="0">
                <a:solidFill>
                  <a:schemeClr val="bg1"/>
                </a:solidFill>
              </a:rPr>
              <a:t>Schedule</a:t>
            </a:r>
            <a:endParaRPr lang="en-NZ" sz="2000" b="1" dirty="0">
              <a:solidFill>
                <a:schemeClr val="bg1"/>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938407909"/>
              </p:ext>
            </p:extLst>
          </p:nvPr>
        </p:nvGraphicFramePr>
        <p:xfrm>
          <a:off x="1007604" y="1956902"/>
          <a:ext cx="3132348" cy="1645920"/>
        </p:xfrm>
        <a:graphic>
          <a:graphicData uri="http://schemas.openxmlformats.org/drawingml/2006/table">
            <a:tbl>
              <a:tblPr bandRow="1">
                <a:tableStyleId>{3B4B98B0-60AC-42C2-AFA5-B58CD77FA1E5}</a:tableStyleId>
              </a:tblPr>
              <a:tblGrid>
                <a:gridCol w="1566174"/>
                <a:gridCol w="1566174"/>
              </a:tblGrid>
              <a:tr h="180000">
                <a:tc>
                  <a:txBody>
                    <a:bodyPr/>
                    <a:lstStyle/>
                    <a:p>
                      <a:endParaRPr lang="en-NZ" dirty="0"/>
                    </a:p>
                  </a:txBody>
                  <a:tcPr marL="0" marR="0" marT="0" marB="0"/>
                </a:tc>
                <a:tc>
                  <a:txBody>
                    <a:bodyPr/>
                    <a:lstStyle/>
                    <a:p>
                      <a:endParaRPr lang="en-NZ" dirty="0"/>
                    </a:p>
                  </a:txBody>
                  <a:tcPr marL="0" marR="0" marT="0" marB="0"/>
                </a:tc>
              </a:tr>
              <a:tr h="180000">
                <a:tc>
                  <a:txBody>
                    <a:bodyPr/>
                    <a:lstStyle/>
                    <a:p>
                      <a:endParaRPr lang="en-NZ" dirty="0"/>
                    </a:p>
                  </a:txBody>
                  <a:tcPr marL="0" marR="0" marT="0" marB="0"/>
                </a:tc>
                <a:tc>
                  <a:txBody>
                    <a:bodyPr/>
                    <a:lstStyle/>
                    <a:p>
                      <a:endParaRPr lang="en-NZ" dirty="0"/>
                    </a:p>
                  </a:txBody>
                  <a:tcPr marL="0" marR="0" marT="0" marB="0"/>
                </a:tc>
              </a:tr>
              <a:tr h="180000">
                <a:tc>
                  <a:txBody>
                    <a:bodyPr/>
                    <a:lstStyle/>
                    <a:p>
                      <a:endParaRPr lang="en-NZ" dirty="0"/>
                    </a:p>
                  </a:txBody>
                  <a:tcPr marL="0" marR="0" marT="0" marB="0"/>
                </a:tc>
                <a:tc>
                  <a:txBody>
                    <a:bodyPr/>
                    <a:lstStyle/>
                    <a:p>
                      <a:endParaRPr lang="en-NZ" dirty="0"/>
                    </a:p>
                  </a:txBody>
                  <a:tcPr marL="0" marR="0" marT="0" marB="0"/>
                </a:tc>
              </a:tr>
              <a:tr h="180000">
                <a:tc>
                  <a:txBody>
                    <a:bodyPr/>
                    <a:lstStyle/>
                    <a:p>
                      <a:endParaRPr lang="en-NZ"/>
                    </a:p>
                  </a:txBody>
                  <a:tcPr marL="0" marR="0" marT="0" marB="0"/>
                </a:tc>
                <a:tc>
                  <a:txBody>
                    <a:bodyPr/>
                    <a:lstStyle/>
                    <a:p>
                      <a:endParaRPr lang="en-NZ" dirty="0"/>
                    </a:p>
                  </a:txBody>
                  <a:tcPr marL="0" marR="0" marT="0" marB="0"/>
                </a:tc>
              </a:tr>
              <a:tr h="180000">
                <a:tc>
                  <a:txBody>
                    <a:bodyPr/>
                    <a:lstStyle/>
                    <a:p>
                      <a:endParaRPr lang="en-NZ"/>
                    </a:p>
                  </a:txBody>
                  <a:tcPr marL="0" marR="0" marT="0" marB="0"/>
                </a:tc>
                <a:tc>
                  <a:txBody>
                    <a:bodyPr/>
                    <a:lstStyle/>
                    <a:p>
                      <a:endParaRPr lang="en-NZ"/>
                    </a:p>
                  </a:txBody>
                  <a:tcPr marL="0" marR="0" marT="0" marB="0"/>
                </a:tc>
              </a:tr>
              <a:tr h="180000">
                <a:tc>
                  <a:txBody>
                    <a:bodyPr/>
                    <a:lstStyle/>
                    <a:p>
                      <a:endParaRPr lang="en-NZ" dirty="0"/>
                    </a:p>
                  </a:txBody>
                  <a:tcPr marL="0" marR="0" marT="0" marB="0"/>
                </a:tc>
                <a:tc>
                  <a:txBody>
                    <a:bodyPr/>
                    <a:lstStyle/>
                    <a:p>
                      <a:endParaRPr lang="en-NZ" dirty="0"/>
                    </a:p>
                  </a:txBody>
                  <a:tcPr marL="0" marR="0" marT="0" marB="0"/>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131080727"/>
              </p:ext>
            </p:extLst>
          </p:nvPr>
        </p:nvGraphicFramePr>
        <p:xfrm>
          <a:off x="1043608" y="4581128"/>
          <a:ext cx="3132348" cy="1645920"/>
        </p:xfrm>
        <a:graphic>
          <a:graphicData uri="http://schemas.openxmlformats.org/drawingml/2006/table">
            <a:tbl>
              <a:tblPr bandRow="1">
                <a:tableStyleId>{3B4B98B0-60AC-42C2-AFA5-B58CD77FA1E5}</a:tableStyleId>
              </a:tblPr>
              <a:tblGrid>
                <a:gridCol w="1566174"/>
                <a:gridCol w="1566174"/>
              </a:tblGrid>
              <a:tr h="180000">
                <a:tc>
                  <a:txBody>
                    <a:bodyPr/>
                    <a:lstStyle/>
                    <a:p>
                      <a:endParaRPr lang="en-NZ" dirty="0"/>
                    </a:p>
                  </a:txBody>
                  <a:tcPr marL="0" marR="0" marT="0" marB="0"/>
                </a:tc>
                <a:tc>
                  <a:txBody>
                    <a:bodyPr/>
                    <a:lstStyle/>
                    <a:p>
                      <a:endParaRPr lang="en-NZ" dirty="0"/>
                    </a:p>
                  </a:txBody>
                  <a:tcPr marL="0" marR="0" marT="0" marB="0"/>
                </a:tc>
              </a:tr>
              <a:tr h="180000">
                <a:tc>
                  <a:txBody>
                    <a:bodyPr/>
                    <a:lstStyle/>
                    <a:p>
                      <a:endParaRPr lang="en-NZ" dirty="0"/>
                    </a:p>
                  </a:txBody>
                  <a:tcPr marL="0" marR="0" marT="0" marB="0"/>
                </a:tc>
                <a:tc>
                  <a:txBody>
                    <a:bodyPr/>
                    <a:lstStyle/>
                    <a:p>
                      <a:endParaRPr lang="en-NZ"/>
                    </a:p>
                  </a:txBody>
                  <a:tcPr marL="0" marR="0" marT="0" marB="0"/>
                </a:tc>
              </a:tr>
              <a:tr h="180000">
                <a:tc>
                  <a:txBody>
                    <a:bodyPr/>
                    <a:lstStyle/>
                    <a:p>
                      <a:endParaRPr lang="en-NZ"/>
                    </a:p>
                  </a:txBody>
                  <a:tcPr marL="0" marR="0" marT="0" marB="0"/>
                </a:tc>
                <a:tc>
                  <a:txBody>
                    <a:bodyPr/>
                    <a:lstStyle/>
                    <a:p>
                      <a:endParaRPr lang="en-NZ" dirty="0"/>
                    </a:p>
                  </a:txBody>
                  <a:tcPr marL="0" marR="0" marT="0" marB="0"/>
                </a:tc>
              </a:tr>
              <a:tr h="180000">
                <a:tc>
                  <a:txBody>
                    <a:bodyPr/>
                    <a:lstStyle/>
                    <a:p>
                      <a:endParaRPr lang="en-NZ"/>
                    </a:p>
                  </a:txBody>
                  <a:tcPr marL="0" marR="0" marT="0" marB="0"/>
                </a:tc>
                <a:tc>
                  <a:txBody>
                    <a:bodyPr/>
                    <a:lstStyle/>
                    <a:p>
                      <a:endParaRPr lang="en-NZ" dirty="0"/>
                    </a:p>
                  </a:txBody>
                  <a:tcPr marL="0" marR="0" marT="0" marB="0"/>
                </a:tc>
              </a:tr>
              <a:tr h="180000">
                <a:tc>
                  <a:txBody>
                    <a:bodyPr/>
                    <a:lstStyle/>
                    <a:p>
                      <a:endParaRPr lang="en-NZ"/>
                    </a:p>
                  </a:txBody>
                  <a:tcPr marL="0" marR="0" marT="0" marB="0"/>
                </a:tc>
                <a:tc>
                  <a:txBody>
                    <a:bodyPr/>
                    <a:lstStyle/>
                    <a:p>
                      <a:endParaRPr lang="en-NZ"/>
                    </a:p>
                  </a:txBody>
                  <a:tcPr marL="0" marR="0" marT="0" marB="0"/>
                </a:tc>
              </a:tr>
              <a:tr h="180000">
                <a:tc>
                  <a:txBody>
                    <a:bodyPr/>
                    <a:lstStyle/>
                    <a:p>
                      <a:endParaRPr lang="en-NZ" dirty="0"/>
                    </a:p>
                  </a:txBody>
                  <a:tcPr marL="0" marR="0" marT="0" marB="0"/>
                </a:tc>
                <a:tc>
                  <a:txBody>
                    <a:bodyPr/>
                    <a:lstStyle/>
                    <a:p>
                      <a:endParaRPr lang="en-NZ" dirty="0"/>
                    </a:p>
                  </a:txBody>
                  <a:tcPr marL="0" marR="0" marT="0" marB="0"/>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29680453"/>
              </p:ext>
            </p:extLst>
          </p:nvPr>
        </p:nvGraphicFramePr>
        <p:xfrm>
          <a:off x="4770022" y="1904593"/>
          <a:ext cx="3132348" cy="1645920"/>
        </p:xfrm>
        <a:graphic>
          <a:graphicData uri="http://schemas.openxmlformats.org/drawingml/2006/table">
            <a:tbl>
              <a:tblPr bandRow="1">
                <a:tableStyleId>{3B4B98B0-60AC-42C2-AFA5-B58CD77FA1E5}</a:tableStyleId>
              </a:tblPr>
              <a:tblGrid>
                <a:gridCol w="1566174"/>
                <a:gridCol w="1566174"/>
              </a:tblGrid>
              <a:tr h="180000">
                <a:tc>
                  <a:txBody>
                    <a:bodyPr/>
                    <a:lstStyle/>
                    <a:p>
                      <a:endParaRPr lang="en-NZ" dirty="0"/>
                    </a:p>
                  </a:txBody>
                  <a:tcPr marL="0" marR="0" marT="0" marB="0"/>
                </a:tc>
                <a:tc>
                  <a:txBody>
                    <a:bodyPr/>
                    <a:lstStyle/>
                    <a:p>
                      <a:endParaRPr lang="en-NZ" dirty="0"/>
                    </a:p>
                  </a:txBody>
                  <a:tcPr marL="0" marR="0" marT="0" marB="0"/>
                </a:tc>
              </a:tr>
              <a:tr h="180000">
                <a:tc>
                  <a:txBody>
                    <a:bodyPr/>
                    <a:lstStyle/>
                    <a:p>
                      <a:endParaRPr lang="en-NZ" dirty="0"/>
                    </a:p>
                  </a:txBody>
                  <a:tcPr marL="0" marR="0" marT="0" marB="0"/>
                </a:tc>
                <a:tc>
                  <a:txBody>
                    <a:bodyPr/>
                    <a:lstStyle/>
                    <a:p>
                      <a:endParaRPr lang="en-NZ"/>
                    </a:p>
                  </a:txBody>
                  <a:tcPr marL="0" marR="0" marT="0" marB="0"/>
                </a:tc>
              </a:tr>
              <a:tr h="180000">
                <a:tc>
                  <a:txBody>
                    <a:bodyPr/>
                    <a:lstStyle/>
                    <a:p>
                      <a:endParaRPr lang="en-NZ"/>
                    </a:p>
                  </a:txBody>
                  <a:tcPr marL="0" marR="0" marT="0" marB="0"/>
                </a:tc>
                <a:tc>
                  <a:txBody>
                    <a:bodyPr/>
                    <a:lstStyle/>
                    <a:p>
                      <a:endParaRPr lang="en-NZ" dirty="0"/>
                    </a:p>
                  </a:txBody>
                  <a:tcPr marL="0" marR="0" marT="0" marB="0"/>
                </a:tc>
              </a:tr>
              <a:tr h="180000">
                <a:tc>
                  <a:txBody>
                    <a:bodyPr/>
                    <a:lstStyle/>
                    <a:p>
                      <a:endParaRPr lang="en-NZ"/>
                    </a:p>
                  </a:txBody>
                  <a:tcPr marL="0" marR="0" marT="0" marB="0"/>
                </a:tc>
                <a:tc>
                  <a:txBody>
                    <a:bodyPr/>
                    <a:lstStyle/>
                    <a:p>
                      <a:endParaRPr lang="en-NZ" dirty="0"/>
                    </a:p>
                  </a:txBody>
                  <a:tcPr marL="0" marR="0" marT="0" marB="0"/>
                </a:tc>
              </a:tr>
              <a:tr h="180000">
                <a:tc>
                  <a:txBody>
                    <a:bodyPr/>
                    <a:lstStyle/>
                    <a:p>
                      <a:endParaRPr lang="en-NZ"/>
                    </a:p>
                  </a:txBody>
                  <a:tcPr marL="0" marR="0" marT="0" marB="0"/>
                </a:tc>
                <a:tc>
                  <a:txBody>
                    <a:bodyPr/>
                    <a:lstStyle/>
                    <a:p>
                      <a:endParaRPr lang="en-NZ"/>
                    </a:p>
                  </a:txBody>
                  <a:tcPr marL="0" marR="0" marT="0" marB="0"/>
                </a:tc>
              </a:tr>
              <a:tr h="180000">
                <a:tc>
                  <a:txBody>
                    <a:bodyPr/>
                    <a:lstStyle/>
                    <a:p>
                      <a:endParaRPr lang="en-NZ" dirty="0"/>
                    </a:p>
                  </a:txBody>
                  <a:tcPr marL="0" marR="0" marT="0" marB="0"/>
                </a:tc>
                <a:tc>
                  <a:txBody>
                    <a:bodyPr/>
                    <a:lstStyle/>
                    <a:p>
                      <a:endParaRPr lang="en-NZ" dirty="0"/>
                    </a:p>
                  </a:txBody>
                  <a:tcPr marL="0" marR="0" marT="0" marB="0"/>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494552765"/>
              </p:ext>
            </p:extLst>
          </p:nvPr>
        </p:nvGraphicFramePr>
        <p:xfrm>
          <a:off x="4788024" y="4581128"/>
          <a:ext cx="3132348" cy="1645920"/>
        </p:xfrm>
        <a:graphic>
          <a:graphicData uri="http://schemas.openxmlformats.org/drawingml/2006/table">
            <a:tbl>
              <a:tblPr bandRow="1">
                <a:tableStyleId>{3B4B98B0-60AC-42C2-AFA5-B58CD77FA1E5}</a:tableStyleId>
              </a:tblPr>
              <a:tblGrid>
                <a:gridCol w="1566174"/>
                <a:gridCol w="1566174"/>
              </a:tblGrid>
              <a:tr h="180000">
                <a:tc>
                  <a:txBody>
                    <a:bodyPr/>
                    <a:lstStyle/>
                    <a:p>
                      <a:endParaRPr lang="en-NZ" dirty="0"/>
                    </a:p>
                  </a:txBody>
                  <a:tcPr marL="0" marR="0" marT="0" marB="0"/>
                </a:tc>
                <a:tc>
                  <a:txBody>
                    <a:bodyPr/>
                    <a:lstStyle/>
                    <a:p>
                      <a:endParaRPr lang="en-NZ" dirty="0"/>
                    </a:p>
                  </a:txBody>
                  <a:tcPr marL="0" marR="0" marT="0" marB="0"/>
                </a:tc>
              </a:tr>
              <a:tr h="180000">
                <a:tc>
                  <a:txBody>
                    <a:bodyPr/>
                    <a:lstStyle/>
                    <a:p>
                      <a:endParaRPr lang="en-NZ" dirty="0"/>
                    </a:p>
                  </a:txBody>
                  <a:tcPr marL="0" marR="0" marT="0" marB="0"/>
                </a:tc>
                <a:tc>
                  <a:txBody>
                    <a:bodyPr/>
                    <a:lstStyle/>
                    <a:p>
                      <a:endParaRPr lang="en-NZ"/>
                    </a:p>
                  </a:txBody>
                  <a:tcPr marL="0" marR="0" marT="0" marB="0"/>
                </a:tc>
              </a:tr>
              <a:tr h="180000">
                <a:tc>
                  <a:txBody>
                    <a:bodyPr/>
                    <a:lstStyle/>
                    <a:p>
                      <a:endParaRPr lang="en-NZ"/>
                    </a:p>
                  </a:txBody>
                  <a:tcPr marL="0" marR="0" marT="0" marB="0"/>
                </a:tc>
                <a:tc>
                  <a:txBody>
                    <a:bodyPr/>
                    <a:lstStyle/>
                    <a:p>
                      <a:endParaRPr lang="en-NZ" dirty="0"/>
                    </a:p>
                  </a:txBody>
                  <a:tcPr marL="0" marR="0" marT="0" marB="0"/>
                </a:tc>
              </a:tr>
              <a:tr h="180000">
                <a:tc>
                  <a:txBody>
                    <a:bodyPr/>
                    <a:lstStyle/>
                    <a:p>
                      <a:endParaRPr lang="en-NZ"/>
                    </a:p>
                  </a:txBody>
                  <a:tcPr marL="0" marR="0" marT="0" marB="0"/>
                </a:tc>
                <a:tc>
                  <a:txBody>
                    <a:bodyPr/>
                    <a:lstStyle/>
                    <a:p>
                      <a:endParaRPr lang="en-NZ" dirty="0"/>
                    </a:p>
                  </a:txBody>
                  <a:tcPr marL="0" marR="0" marT="0" marB="0"/>
                </a:tc>
              </a:tr>
              <a:tr h="180000">
                <a:tc>
                  <a:txBody>
                    <a:bodyPr/>
                    <a:lstStyle/>
                    <a:p>
                      <a:endParaRPr lang="en-NZ"/>
                    </a:p>
                  </a:txBody>
                  <a:tcPr marL="0" marR="0" marT="0" marB="0"/>
                </a:tc>
                <a:tc>
                  <a:txBody>
                    <a:bodyPr/>
                    <a:lstStyle/>
                    <a:p>
                      <a:endParaRPr lang="en-NZ"/>
                    </a:p>
                  </a:txBody>
                  <a:tcPr marL="0" marR="0" marT="0" marB="0"/>
                </a:tc>
              </a:tr>
              <a:tr h="180000">
                <a:tc>
                  <a:txBody>
                    <a:bodyPr/>
                    <a:lstStyle/>
                    <a:p>
                      <a:endParaRPr lang="en-NZ" dirty="0"/>
                    </a:p>
                  </a:txBody>
                  <a:tcPr marL="0" marR="0" marT="0" marB="0"/>
                </a:tc>
                <a:tc>
                  <a:txBody>
                    <a:bodyPr/>
                    <a:lstStyle/>
                    <a:p>
                      <a:endParaRPr lang="en-NZ" dirty="0"/>
                    </a:p>
                  </a:txBody>
                  <a:tcPr marL="0" marR="0" marT="0" marB="0"/>
                </a:tc>
              </a:tr>
            </a:tbl>
          </a:graphicData>
        </a:graphic>
      </p:graphicFrame>
      <p:sp>
        <p:nvSpPr>
          <p:cNvPr id="3" name="Oval Callout 2"/>
          <p:cNvSpPr/>
          <p:nvPr/>
        </p:nvSpPr>
        <p:spPr>
          <a:xfrm>
            <a:off x="-252536" y="2446779"/>
            <a:ext cx="1619672" cy="1136159"/>
          </a:xfrm>
          <a:prstGeom prst="wedgeEllipseCallout">
            <a:avLst>
              <a:gd name="adj1" fmla="val 59285"/>
              <a:gd name="adj2" fmla="val 874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smtClean="0">
                <a:solidFill>
                  <a:schemeClr val="tx1"/>
                </a:solidFill>
              </a:rPr>
              <a:t>What does this heading belong to?</a:t>
            </a:r>
          </a:p>
          <a:p>
            <a:pPr algn="ctr"/>
            <a:endParaRPr lang="en-NZ" dirty="0">
              <a:solidFill>
                <a:schemeClr val="tx1"/>
              </a:solidFill>
            </a:endParaRPr>
          </a:p>
        </p:txBody>
      </p:sp>
    </p:spTree>
    <p:extLst>
      <p:ext uri="{BB962C8B-B14F-4D97-AF65-F5344CB8AC3E}">
        <p14:creationId xmlns:p14="http://schemas.microsoft.com/office/powerpoint/2010/main" val="363886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Menu Structure</a:t>
            </a:r>
            <a:endParaRPr lang="en-NZ"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2489" y="1410379"/>
            <a:ext cx="6671840" cy="4561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700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Consistency</a:t>
            </a:r>
            <a:endParaRPr lang="en-NZ" dirty="0"/>
          </a:p>
        </p:txBody>
      </p:sp>
      <p:sp>
        <p:nvSpPr>
          <p:cNvPr id="8" name="Content Placeholder 7"/>
          <p:cNvSpPr>
            <a:spLocks noGrp="1"/>
          </p:cNvSpPr>
          <p:nvPr>
            <p:ph sz="half" idx="1"/>
          </p:nvPr>
        </p:nvSpPr>
        <p:spPr/>
        <p:txBody>
          <a:bodyPr/>
          <a:lstStyle/>
          <a:p>
            <a:endParaRPr lang="en-NZ" dirty="0"/>
          </a:p>
        </p:txBody>
      </p:sp>
      <p:sp>
        <p:nvSpPr>
          <p:cNvPr id="9" name="Content Placeholder 8"/>
          <p:cNvSpPr>
            <a:spLocks noGrp="1"/>
          </p:cNvSpPr>
          <p:nvPr>
            <p:ph sz="half" idx="2"/>
          </p:nvPr>
        </p:nvSpPr>
        <p:spPr>
          <a:xfrm>
            <a:off x="4648200" y="3717032"/>
            <a:ext cx="3668216" cy="2409131"/>
          </a:xfrm>
        </p:spPr>
        <p:txBody>
          <a:bodyPr/>
          <a:lstStyle/>
          <a:p>
            <a:r>
              <a:rPr lang="en-NZ" dirty="0"/>
              <a:t>Button text</a:t>
            </a:r>
          </a:p>
          <a:p>
            <a:r>
              <a:rPr lang="en-NZ" dirty="0"/>
              <a:t>Colours</a:t>
            </a:r>
          </a:p>
          <a:p>
            <a:r>
              <a:rPr lang="en-NZ" dirty="0" smtClean="0"/>
              <a:t>Shapes</a:t>
            </a:r>
          </a:p>
          <a:p>
            <a:r>
              <a:rPr lang="en-NZ" dirty="0" smtClean="0"/>
              <a:t>Fonts </a:t>
            </a:r>
            <a:endParaRPr lang="en-NZ" dirty="0"/>
          </a:p>
          <a:p>
            <a:endParaRPr lang="en-NZ" dirty="0" smtClean="0"/>
          </a:p>
        </p:txBody>
      </p:sp>
      <p:pic>
        <p:nvPicPr>
          <p:cNvPr id="16390" name="Picture 6" descr="enhanced_button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55976" y="1432595"/>
            <a:ext cx="2455863"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Fullscreen capture 882012 12516 PM"/>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96963" y="3861048"/>
            <a:ext cx="244475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Fullscreen capture 882012 11930 PM"/>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64419" y="1412776"/>
            <a:ext cx="2509838"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2555776" y="1196752"/>
            <a:ext cx="1152128" cy="72008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NZ"/>
          </a:p>
        </p:txBody>
      </p:sp>
      <p:sp>
        <p:nvSpPr>
          <p:cNvPr id="16" name="Oval 15"/>
          <p:cNvSpPr/>
          <p:nvPr/>
        </p:nvSpPr>
        <p:spPr>
          <a:xfrm>
            <a:off x="6012160" y="1196752"/>
            <a:ext cx="1152128" cy="72008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NZ"/>
          </a:p>
        </p:txBody>
      </p:sp>
      <p:sp>
        <p:nvSpPr>
          <p:cNvPr id="17" name="Oval 16"/>
          <p:cNvSpPr/>
          <p:nvPr/>
        </p:nvSpPr>
        <p:spPr>
          <a:xfrm>
            <a:off x="2555776" y="2636912"/>
            <a:ext cx="1152128" cy="72008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NZ"/>
          </a:p>
        </p:txBody>
      </p:sp>
      <p:sp>
        <p:nvSpPr>
          <p:cNvPr id="18" name="Oval 17"/>
          <p:cNvSpPr/>
          <p:nvPr/>
        </p:nvSpPr>
        <p:spPr>
          <a:xfrm>
            <a:off x="1743274" y="5229200"/>
            <a:ext cx="1152128" cy="72008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NZ"/>
          </a:p>
        </p:txBody>
      </p:sp>
    </p:spTree>
    <p:extLst>
      <p:ext uri="{BB962C8B-B14F-4D97-AF65-F5344CB8AC3E}">
        <p14:creationId xmlns:p14="http://schemas.microsoft.com/office/powerpoint/2010/main" val="2624913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Halftime Entertainment</a:t>
            </a:r>
            <a:endParaRPr lang="en-NZ" dirty="0"/>
          </a:p>
        </p:txBody>
      </p:sp>
      <p:sp>
        <p:nvSpPr>
          <p:cNvPr id="3" name="Content Placeholder 2"/>
          <p:cNvSpPr>
            <a:spLocks noGrp="1"/>
          </p:cNvSpPr>
          <p:nvPr>
            <p:ph idx="1"/>
          </p:nvPr>
        </p:nvSpPr>
        <p:spPr/>
        <p:txBody>
          <a:bodyPr>
            <a:normAutofit fontScale="85000" lnSpcReduction="10000"/>
          </a:bodyPr>
          <a:lstStyle/>
          <a:p>
            <a:endParaRPr lang="en-NZ" dirty="0" smtClean="0">
              <a:hlinkClick r:id="rId2"/>
            </a:endParaRPr>
          </a:p>
          <a:p>
            <a:endParaRPr lang="en-NZ" dirty="0">
              <a:hlinkClick r:id="rId2"/>
            </a:endParaRPr>
          </a:p>
          <a:p>
            <a:endParaRPr lang="en-NZ" dirty="0" smtClean="0">
              <a:hlinkClick r:id="rId2"/>
            </a:endParaRPr>
          </a:p>
          <a:p>
            <a:endParaRPr lang="en-NZ" dirty="0" smtClean="0">
              <a:hlinkClick r:id="rId2"/>
            </a:endParaRPr>
          </a:p>
          <a:p>
            <a:endParaRPr lang="en-NZ" dirty="0">
              <a:hlinkClick r:id="rId2"/>
            </a:endParaRPr>
          </a:p>
          <a:p>
            <a:endParaRPr lang="en-NZ" dirty="0" smtClean="0">
              <a:hlinkClick r:id="rId2"/>
            </a:endParaRPr>
          </a:p>
          <a:p>
            <a:r>
              <a:rPr lang="en-NZ" dirty="0" smtClean="0">
                <a:hlinkClick r:id="rId2"/>
              </a:rPr>
              <a:t>https</a:t>
            </a:r>
            <a:r>
              <a:rPr lang="en-NZ" dirty="0">
                <a:hlinkClick r:id="rId2"/>
              </a:rPr>
              <a:t>://</a:t>
            </a:r>
            <a:r>
              <a:rPr lang="en-NZ" dirty="0" smtClean="0">
                <a:hlinkClick r:id="rId2"/>
              </a:rPr>
              <a:t>www.youtube.com/watch?v=WXJZXR5Qb-8</a:t>
            </a:r>
            <a:r>
              <a:rPr lang="en-NZ" dirty="0" smtClean="0"/>
              <a:t> </a:t>
            </a:r>
          </a:p>
          <a:p>
            <a:r>
              <a:rPr lang="en-NZ" dirty="0" smtClean="0"/>
              <a:t>Please send your favourite to me for future lectures – video, link, photo… </a:t>
            </a:r>
          </a:p>
          <a:p>
            <a:pPr lvl="1"/>
            <a:r>
              <a:rPr lang="en-NZ" dirty="0" smtClean="0"/>
              <a:t> </a:t>
            </a:r>
            <a:r>
              <a:rPr lang="en-NZ" dirty="0" smtClean="0">
                <a:hlinkClick r:id="rId3"/>
              </a:rPr>
              <a:t>beryl@cs.auckland.ac.nz</a:t>
            </a:r>
            <a:r>
              <a:rPr lang="en-NZ" dirty="0" smtClean="0"/>
              <a:t> </a:t>
            </a:r>
            <a:endParaRPr lang="en-NZ" dirty="0"/>
          </a:p>
          <a:p>
            <a:endParaRPr lang="en-NZ" dirty="0"/>
          </a:p>
        </p:txBody>
      </p:sp>
      <p:pic>
        <p:nvPicPr>
          <p:cNvPr id="4" name="Picture 3"/>
          <p:cNvPicPr>
            <a:picLocks noChangeAspect="1"/>
          </p:cNvPicPr>
          <p:nvPr/>
        </p:nvPicPr>
        <p:blipFill>
          <a:blip r:embed="rId4"/>
          <a:stretch>
            <a:fillRect/>
          </a:stretch>
        </p:blipFill>
        <p:spPr>
          <a:xfrm>
            <a:off x="3109912" y="1417638"/>
            <a:ext cx="2924175" cy="2771775"/>
          </a:xfrm>
          <a:prstGeom prst="rect">
            <a:avLst/>
          </a:prstGeom>
        </p:spPr>
      </p:pic>
    </p:spTree>
    <p:extLst>
      <p:ext uri="{BB962C8B-B14F-4D97-AF65-F5344CB8AC3E}">
        <p14:creationId xmlns:p14="http://schemas.microsoft.com/office/powerpoint/2010/main" val="591554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Today’s learning objectives</a:t>
            </a:r>
            <a:endParaRPr lang="en-NZ" dirty="0"/>
          </a:p>
        </p:txBody>
      </p:sp>
      <p:sp>
        <p:nvSpPr>
          <p:cNvPr id="3" name="Content Placeholder 2"/>
          <p:cNvSpPr>
            <a:spLocks noGrp="1"/>
          </p:cNvSpPr>
          <p:nvPr>
            <p:ph idx="1"/>
          </p:nvPr>
        </p:nvSpPr>
        <p:spPr/>
        <p:txBody>
          <a:bodyPr/>
          <a:lstStyle/>
          <a:p>
            <a:r>
              <a:rPr lang="en-NZ" dirty="0" smtClean="0"/>
              <a:t>Meet the lecturers</a:t>
            </a:r>
          </a:p>
          <a:p>
            <a:r>
              <a:rPr lang="en-NZ" dirty="0" smtClean="0"/>
              <a:t>Be able to define HCI</a:t>
            </a:r>
          </a:p>
          <a:p>
            <a:r>
              <a:rPr lang="en-NZ" dirty="0" smtClean="0"/>
              <a:t>Be able to articulate the importance of HCI to the success of modern software</a:t>
            </a:r>
          </a:p>
          <a:p>
            <a:r>
              <a:rPr lang="en-NZ" dirty="0" smtClean="0"/>
              <a:t>Be aware of the course structure and organisation</a:t>
            </a:r>
          </a:p>
          <a:p>
            <a:r>
              <a:rPr lang="en-NZ" dirty="0" smtClean="0"/>
              <a:t>Appreciate the role of the assessable components in your learning of HCI</a:t>
            </a:r>
            <a:endParaRPr lang="en-NZ" dirty="0"/>
          </a:p>
        </p:txBody>
      </p:sp>
    </p:spTree>
    <p:extLst>
      <p:ext uri="{BB962C8B-B14F-4D97-AF65-F5344CB8AC3E}">
        <p14:creationId xmlns:p14="http://schemas.microsoft.com/office/powerpoint/2010/main" val="923168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When a UX approach is taken</a:t>
            </a:r>
            <a:endParaRPr lang="en-NZ" dirty="0"/>
          </a:p>
        </p:txBody>
      </p:sp>
      <p:sp>
        <p:nvSpPr>
          <p:cNvPr id="3" name="Content Placeholder 2"/>
          <p:cNvSpPr>
            <a:spLocks noGrp="1"/>
          </p:cNvSpPr>
          <p:nvPr>
            <p:ph idx="1"/>
          </p:nvPr>
        </p:nvSpPr>
        <p:spPr/>
        <p:txBody>
          <a:bodyPr>
            <a:normAutofit fontScale="85000" lnSpcReduction="20000"/>
          </a:bodyPr>
          <a:lstStyle/>
          <a:p>
            <a:r>
              <a:rPr lang="en-NZ" dirty="0" smtClean="0"/>
              <a:t>ALL new students to </a:t>
            </a:r>
            <a:r>
              <a:rPr lang="en-NZ" dirty="0" err="1" smtClean="0"/>
              <a:t>UoA</a:t>
            </a:r>
            <a:r>
              <a:rPr lang="en-NZ" dirty="0" smtClean="0"/>
              <a:t> have to do the Academic integrity online course</a:t>
            </a:r>
            <a:endParaRPr lang="en-NZ" dirty="0"/>
          </a:p>
          <a:p>
            <a:r>
              <a:rPr lang="en-NZ" dirty="0" smtClean="0"/>
              <a:t>Goals</a:t>
            </a:r>
          </a:p>
          <a:p>
            <a:pPr lvl="1"/>
            <a:r>
              <a:rPr lang="en-NZ" dirty="0" smtClean="0"/>
              <a:t>Not too onerous</a:t>
            </a:r>
          </a:p>
          <a:p>
            <a:pPr lvl="1"/>
            <a:r>
              <a:rPr lang="en-NZ" dirty="0" smtClean="0"/>
              <a:t>Engaging</a:t>
            </a:r>
          </a:p>
          <a:p>
            <a:pPr lvl="1"/>
            <a:r>
              <a:rPr lang="en-NZ" dirty="0" smtClean="0"/>
              <a:t>Message clear and all the bases covered</a:t>
            </a:r>
          </a:p>
          <a:p>
            <a:r>
              <a:rPr lang="en-NZ" dirty="0" smtClean="0"/>
              <a:t>Quite </a:t>
            </a:r>
            <a:r>
              <a:rPr lang="en-NZ" dirty="0"/>
              <a:t>a lot of constraints</a:t>
            </a:r>
          </a:p>
          <a:p>
            <a:pPr lvl="1"/>
            <a:r>
              <a:rPr lang="en-NZ" dirty="0"/>
              <a:t>Work with Cecil</a:t>
            </a:r>
          </a:p>
          <a:p>
            <a:pPr lvl="1"/>
            <a:r>
              <a:rPr lang="en-NZ" dirty="0"/>
              <a:t>Under grad and post grad</a:t>
            </a:r>
          </a:p>
          <a:p>
            <a:pPr lvl="1"/>
            <a:r>
              <a:rPr lang="en-NZ" dirty="0"/>
              <a:t>All faculties &amp; courses</a:t>
            </a:r>
          </a:p>
          <a:p>
            <a:pPr lvl="1"/>
            <a:r>
              <a:rPr lang="en-NZ" dirty="0"/>
              <a:t>Limited time and budget</a:t>
            </a:r>
          </a:p>
          <a:p>
            <a:pPr lvl="1"/>
            <a:r>
              <a:rPr lang="en-NZ" dirty="0"/>
              <a:t>Developed by library staff</a:t>
            </a:r>
          </a:p>
          <a:p>
            <a:endParaRPr lang="en-NZ" dirty="0"/>
          </a:p>
          <a:p>
            <a:endParaRPr lang="en-NZ" dirty="0" smtClean="0"/>
          </a:p>
          <a:p>
            <a:endParaRPr lang="en-NZ" dirty="0" smtClean="0"/>
          </a:p>
          <a:p>
            <a:endParaRPr lang="en-NZ" dirty="0"/>
          </a:p>
        </p:txBody>
      </p:sp>
    </p:spTree>
    <p:extLst>
      <p:ext uri="{BB962C8B-B14F-4D97-AF65-F5344CB8AC3E}">
        <p14:creationId xmlns:p14="http://schemas.microsoft.com/office/powerpoint/2010/main" val="159692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724128" y="4273556"/>
            <a:ext cx="3522998" cy="2625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NZ" dirty="0" smtClean="0"/>
              <a:t>Academic Integrity Course</a:t>
            </a:r>
            <a:endParaRPr lang="en-NZ" dirty="0"/>
          </a:p>
        </p:txBody>
      </p:sp>
      <p:sp>
        <p:nvSpPr>
          <p:cNvPr id="3" name="Content Placeholder 2"/>
          <p:cNvSpPr>
            <a:spLocks noGrp="1"/>
          </p:cNvSpPr>
          <p:nvPr>
            <p:ph idx="1"/>
          </p:nvPr>
        </p:nvSpPr>
        <p:spPr>
          <a:xfrm>
            <a:off x="457200" y="1600201"/>
            <a:ext cx="6779096" cy="2764904"/>
          </a:xfrm>
        </p:spPr>
        <p:txBody>
          <a:bodyPr>
            <a:normAutofit/>
          </a:bodyPr>
          <a:lstStyle/>
          <a:p>
            <a:r>
              <a:rPr lang="en-NZ" sz="1800" dirty="0">
                <a:hlinkClick r:id="rId3"/>
              </a:rPr>
              <a:t>https://www.academicintegrity.auckland.ac.nz/index.html</a:t>
            </a:r>
            <a:r>
              <a:rPr lang="en-NZ" sz="1800" dirty="0"/>
              <a:t> </a:t>
            </a:r>
          </a:p>
          <a:p>
            <a:r>
              <a:rPr lang="en-NZ" dirty="0" smtClean="0"/>
              <a:t>Humour</a:t>
            </a:r>
            <a:endParaRPr lang="en-NZ" dirty="0"/>
          </a:p>
          <a:p>
            <a:r>
              <a:rPr lang="en-NZ" dirty="0"/>
              <a:t>Short sections</a:t>
            </a:r>
          </a:p>
          <a:p>
            <a:r>
              <a:rPr lang="en-NZ" dirty="0"/>
              <a:t>Easy navigation</a:t>
            </a:r>
          </a:p>
          <a:p>
            <a:endParaRPr lang="en-NZ" dirty="0"/>
          </a:p>
        </p:txBody>
      </p:sp>
      <p:pic>
        <p:nvPicPr>
          <p:cNvPr id="18434"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31640" y="4170454"/>
            <a:ext cx="3022727" cy="2687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976092" y="3212976"/>
            <a:ext cx="3496072" cy="312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171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fontScale="90000"/>
          </a:bodyPr>
          <a:lstStyle/>
          <a:p>
            <a:r>
              <a:rPr lang="en-NZ" sz="3600" b="1" dirty="0" smtClean="0">
                <a:solidFill>
                  <a:srgbClr val="0033CC"/>
                </a:solidFill>
              </a:rPr>
              <a:t>Course Information</a:t>
            </a:r>
            <a:br>
              <a:rPr lang="en-NZ" sz="3600" b="1" dirty="0" smtClean="0">
                <a:solidFill>
                  <a:srgbClr val="0033CC"/>
                </a:solidFill>
              </a:rPr>
            </a:br>
            <a:r>
              <a:rPr lang="en-NZ" sz="3600" b="1" dirty="0" smtClean="0">
                <a:solidFill>
                  <a:srgbClr val="0033CC"/>
                </a:solidFill>
              </a:rPr>
              <a:t>COMPSCI 345 / SOFTENG 350</a:t>
            </a:r>
            <a:endParaRPr lang="en-US" sz="3600" b="1" dirty="0">
              <a:solidFill>
                <a:srgbClr val="0033CC"/>
              </a:solidFill>
            </a:endParaRPr>
          </a:p>
        </p:txBody>
      </p:sp>
      <p:sp>
        <p:nvSpPr>
          <p:cNvPr id="185347" name="Rectangle 3"/>
          <p:cNvSpPr>
            <a:spLocks noGrp="1" noChangeArrowheads="1"/>
          </p:cNvSpPr>
          <p:nvPr>
            <p:ph type="body" idx="1"/>
          </p:nvPr>
        </p:nvSpPr>
        <p:spPr>
          <a:xfrm>
            <a:off x="457200" y="1484784"/>
            <a:ext cx="8178800" cy="5184576"/>
          </a:xfrm>
        </p:spPr>
        <p:txBody>
          <a:bodyPr/>
          <a:lstStyle/>
          <a:p>
            <a:r>
              <a:rPr lang="en-NZ" sz="2200" dirty="0" smtClean="0"/>
              <a:t>All online</a:t>
            </a:r>
          </a:p>
          <a:p>
            <a:pPr lvl="1"/>
            <a:r>
              <a:rPr lang="en-NZ" sz="1800" dirty="0" smtClean="0"/>
              <a:t>Course website for lectures, labs, assignments, contact points, etc</a:t>
            </a:r>
          </a:p>
          <a:p>
            <a:pPr lvl="1"/>
            <a:r>
              <a:rPr lang="en-NZ" sz="1800" dirty="0" smtClean="0"/>
              <a:t>Forums (Computer Science) for student discussions</a:t>
            </a:r>
          </a:p>
          <a:p>
            <a:pPr lvl="1"/>
            <a:r>
              <a:rPr lang="en-NZ" sz="1800" dirty="0" smtClean="0"/>
              <a:t>Cecil for marks, group formation, etc</a:t>
            </a:r>
          </a:p>
          <a:p>
            <a:pPr lvl="1"/>
            <a:r>
              <a:rPr lang="en-NZ" sz="1800" dirty="0" err="1" smtClean="0"/>
              <a:t>Dropbox</a:t>
            </a:r>
            <a:r>
              <a:rPr lang="en-NZ" sz="1800" dirty="0" smtClean="0"/>
              <a:t> for assignment hand-in</a:t>
            </a:r>
          </a:p>
          <a:p>
            <a:pPr lvl="1"/>
            <a:r>
              <a:rPr lang="en-NZ" sz="1800" dirty="0" smtClean="0"/>
              <a:t>Email to lecturers, tutors, and class or year representative</a:t>
            </a:r>
          </a:p>
          <a:p>
            <a:pPr lvl="1"/>
            <a:endParaRPr lang="en-NZ" sz="1800" dirty="0"/>
          </a:p>
          <a:p>
            <a:r>
              <a:rPr lang="en-NZ" sz="2200" dirty="0" smtClean="0"/>
              <a:t>No required textbook, library has</a:t>
            </a:r>
          </a:p>
          <a:p>
            <a:pPr lvl="1"/>
            <a:r>
              <a:rPr lang="en-NZ" sz="1800" dirty="0" smtClean="0"/>
              <a:t>The Resonant Interface, Steven Heim, 2007</a:t>
            </a:r>
          </a:p>
          <a:p>
            <a:pPr lvl="1"/>
            <a:r>
              <a:rPr lang="en-NZ" sz="1800" dirty="0"/>
              <a:t>Human-Computer Interaction, by Dix, Finlay, </a:t>
            </a:r>
            <a:endParaRPr lang="en-NZ" sz="1800" dirty="0" smtClean="0"/>
          </a:p>
          <a:p>
            <a:pPr marL="457200" lvl="1" indent="0">
              <a:buNone/>
            </a:pPr>
            <a:r>
              <a:rPr lang="en-NZ" sz="1800" dirty="0"/>
              <a:t>	</a:t>
            </a:r>
            <a:r>
              <a:rPr lang="en-NZ" sz="1800" dirty="0" err="1" smtClean="0"/>
              <a:t>Abowd</a:t>
            </a:r>
            <a:r>
              <a:rPr lang="en-NZ" sz="1800" dirty="0" smtClean="0"/>
              <a:t> </a:t>
            </a:r>
            <a:r>
              <a:rPr lang="en-NZ" sz="1800" dirty="0"/>
              <a:t>&amp; Beale </a:t>
            </a:r>
            <a:endParaRPr lang="en-NZ" sz="1800" dirty="0" smtClean="0"/>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a:solidFill>
                  <a:srgbClr val="0033CC"/>
                </a:solidFill>
              </a:rPr>
              <a:t>CS601/602 students</a:t>
            </a:r>
            <a:r>
              <a:rPr lang="en-NZ" dirty="0" smtClean="0"/>
              <a:t>	</a:t>
            </a:r>
            <a:endParaRPr lang="en-NZ" dirty="0"/>
          </a:p>
        </p:txBody>
      </p:sp>
      <p:sp>
        <p:nvSpPr>
          <p:cNvPr id="3" name="Content Placeholder 2"/>
          <p:cNvSpPr>
            <a:spLocks noGrp="1"/>
          </p:cNvSpPr>
          <p:nvPr>
            <p:ph idx="1"/>
          </p:nvPr>
        </p:nvSpPr>
        <p:spPr/>
        <p:txBody>
          <a:bodyPr/>
          <a:lstStyle/>
          <a:p>
            <a:r>
              <a:rPr lang="en-NZ" dirty="0" smtClean="0"/>
              <a:t>Please email Jim and tell him you are in the course </a:t>
            </a:r>
            <a:r>
              <a:rPr lang="en-NZ" dirty="0"/>
              <a:t>(</a:t>
            </a:r>
            <a:r>
              <a:rPr lang="en-NZ" dirty="0" smtClean="0">
                <a:hlinkClick r:id="rId2"/>
              </a:rPr>
              <a:t>jim@cs.auckland.ac.nz</a:t>
            </a:r>
            <a:r>
              <a:rPr lang="en-NZ" dirty="0" smtClean="0"/>
              <a:t>) </a:t>
            </a:r>
          </a:p>
          <a:p>
            <a:r>
              <a:rPr lang="en-NZ" dirty="0" smtClean="0"/>
              <a:t>For your literature review you can choose any of the topics advertised here </a:t>
            </a:r>
            <a:r>
              <a:rPr lang="en-NZ" dirty="0" smtClean="0">
                <a:hlinkClick r:id="rId3"/>
              </a:rPr>
              <a:t>https</a:t>
            </a:r>
            <a:r>
              <a:rPr lang="en-NZ" dirty="0">
                <a:hlinkClick r:id="rId3"/>
              </a:rPr>
              <a:t>://</a:t>
            </a:r>
            <a:r>
              <a:rPr lang="en-NZ" dirty="0" smtClean="0">
                <a:hlinkClick r:id="rId3"/>
              </a:rPr>
              <a:t>www.cs.auckland.ac.nz/courses/compsci345s1c/601_602.html</a:t>
            </a:r>
            <a:r>
              <a:rPr lang="en-NZ" dirty="0" smtClean="0"/>
              <a:t> </a:t>
            </a:r>
          </a:p>
          <a:p>
            <a:r>
              <a:rPr lang="en-NZ" dirty="0" smtClean="0"/>
              <a:t>Direct any questions to Jim</a:t>
            </a:r>
          </a:p>
        </p:txBody>
      </p:sp>
    </p:spTree>
    <p:extLst>
      <p:ext uri="{BB962C8B-B14F-4D97-AF65-F5344CB8AC3E}">
        <p14:creationId xmlns:p14="http://schemas.microsoft.com/office/powerpoint/2010/main" val="618685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Lecturers</a:t>
            </a:r>
            <a:endParaRPr lang="en-US" sz="3600" b="1" dirty="0">
              <a:solidFill>
                <a:srgbClr val="0033CC"/>
              </a:solidFill>
            </a:endParaRPr>
          </a:p>
        </p:txBody>
      </p:sp>
      <p:sp>
        <p:nvSpPr>
          <p:cNvPr id="185347" name="Rectangle 3"/>
          <p:cNvSpPr>
            <a:spLocks noGrp="1" noChangeArrowheads="1"/>
          </p:cNvSpPr>
          <p:nvPr>
            <p:ph type="body" idx="1"/>
          </p:nvPr>
        </p:nvSpPr>
        <p:spPr>
          <a:xfrm>
            <a:off x="457200" y="1196752"/>
            <a:ext cx="8178800" cy="5472608"/>
          </a:xfrm>
        </p:spPr>
        <p:txBody>
          <a:bodyPr>
            <a:normAutofit/>
          </a:bodyPr>
          <a:lstStyle/>
          <a:p>
            <a:r>
              <a:rPr lang="en-NZ" sz="2200" dirty="0"/>
              <a:t>Prof Jim Warren</a:t>
            </a:r>
          </a:p>
          <a:p>
            <a:pPr lvl="1"/>
            <a:r>
              <a:rPr lang="en-NZ" sz="1800" dirty="0"/>
              <a:t>Course Coordinator</a:t>
            </a:r>
          </a:p>
          <a:p>
            <a:pPr lvl="1"/>
            <a:r>
              <a:rPr lang="en-NZ" sz="1800" dirty="0">
                <a:hlinkClick r:id="rId3"/>
              </a:rPr>
              <a:t>jim@cs.auckland.ac.nz</a:t>
            </a:r>
            <a:r>
              <a:rPr lang="en-NZ" sz="1800" dirty="0"/>
              <a:t> </a:t>
            </a:r>
          </a:p>
          <a:p>
            <a:pPr lvl="1"/>
            <a:r>
              <a:rPr lang="en-NZ" sz="1800" dirty="0"/>
              <a:t>Ext: 86422</a:t>
            </a:r>
          </a:p>
          <a:p>
            <a:pPr lvl="1"/>
            <a:r>
              <a:rPr lang="en-NZ" sz="1800" dirty="0"/>
              <a:t>Room Tamaki 723.318</a:t>
            </a:r>
          </a:p>
          <a:p>
            <a:pPr lvl="1"/>
            <a:r>
              <a:rPr lang="en-NZ" sz="1800" dirty="0"/>
              <a:t>Office hours: by appointment</a:t>
            </a:r>
          </a:p>
          <a:p>
            <a:pPr lvl="1"/>
            <a:r>
              <a:rPr lang="en-NZ" sz="1800" dirty="0"/>
              <a:t>Research: Health informatics, decision support</a:t>
            </a:r>
          </a:p>
          <a:p>
            <a:pPr lvl="1"/>
            <a:endParaRPr lang="en-NZ" sz="1800" dirty="0"/>
          </a:p>
          <a:p>
            <a:r>
              <a:rPr lang="en-NZ" sz="2200" dirty="0" err="1" smtClean="0"/>
              <a:t>Assoc</a:t>
            </a:r>
            <a:r>
              <a:rPr lang="en-NZ" sz="2200" dirty="0" smtClean="0"/>
              <a:t> Prof Beryl Plimmer</a:t>
            </a:r>
            <a:endParaRPr lang="en-NZ" sz="1400" dirty="0" smtClean="0">
              <a:hlinkClick r:id="rId4"/>
            </a:endParaRPr>
          </a:p>
          <a:p>
            <a:pPr lvl="1"/>
            <a:r>
              <a:rPr lang="en-NZ" sz="1800" dirty="0" smtClean="0">
                <a:hlinkClick r:id="rId4"/>
              </a:rPr>
              <a:t>beryl@cs.auckland.ac.nz</a:t>
            </a:r>
            <a:endParaRPr lang="en-NZ" sz="1800" dirty="0" smtClean="0"/>
          </a:p>
          <a:p>
            <a:pPr lvl="1"/>
            <a:r>
              <a:rPr lang="en-NZ" sz="1800" dirty="0" smtClean="0"/>
              <a:t>Ext: 82285</a:t>
            </a:r>
          </a:p>
          <a:p>
            <a:pPr lvl="1"/>
            <a:r>
              <a:rPr lang="en-NZ" sz="1800" dirty="0" smtClean="0"/>
              <a:t>Room 303.483</a:t>
            </a:r>
          </a:p>
          <a:p>
            <a:pPr lvl="1"/>
            <a:r>
              <a:rPr lang="en-NZ" sz="1800" dirty="0" smtClean="0"/>
              <a:t>Office hours: 2:30 – 3:30 Tuesday</a:t>
            </a:r>
          </a:p>
          <a:p>
            <a:pPr lvl="1"/>
            <a:r>
              <a:rPr lang="en-NZ" sz="1800" dirty="0" smtClean="0"/>
              <a:t>Research: HCI, Tangible computing</a:t>
            </a: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24</a:t>
            </a:fld>
            <a:endParaRPr lang="en-US" dirty="0"/>
          </a:p>
        </p:txBody>
      </p:sp>
      <p:pic>
        <p:nvPicPr>
          <p:cNvPr id="5" name="Picture 4" descr="bpli001.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32768" y="3976798"/>
            <a:ext cx="1746855" cy="265522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432769" y="1174141"/>
            <a:ext cx="1746855" cy="2627032"/>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Tutors and Markers</a:t>
            </a:r>
            <a:endParaRPr lang="en-US" sz="3600" b="1" dirty="0">
              <a:solidFill>
                <a:srgbClr val="0033CC"/>
              </a:solidFill>
            </a:endParaRPr>
          </a:p>
        </p:txBody>
      </p:sp>
      <p:sp>
        <p:nvSpPr>
          <p:cNvPr id="185347" name="Rectangle 3"/>
          <p:cNvSpPr>
            <a:spLocks noGrp="1" noChangeArrowheads="1"/>
          </p:cNvSpPr>
          <p:nvPr>
            <p:ph type="body" idx="1"/>
          </p:nvPr>
        </p:nvSpPr>
        <p:spPr>
          <a:xfrm>
            <a:off x="457200" y="1196752"/>
            <a:ext cx="8178800" cy="5472608"/>
          </a:xfrm>
        </p:spPr>
        <p:txBody>
          <a:bodyPr>
            <a:normAutofit/>
          </a:bodyPr>
          <a:lstStyle/>
          <a:p>
            <a:r>
              <a:rPr lang="en-NZ" sz="2200" dirty="0" smtClean="0"/>
              <a:t>The tutors are PhD students in HCI</a:t>
            </a:r>
          </a:p>
          <a:p>
            <a:r>
              <a:rPr lang="en-NZ" sz="2400" dirty="0" smtClean="0"/>
              <a:t>Yogi </a:t>
            </a:r>
            <a:r>
              <a:rPr lang="en-NZ" sz="2400" dirty="0" err="1" smtClean="0"/>
              <a:t>Shastri</a:t>
            </a:r>
            <a:endParaRPr lang="en-NZ" sz="2400" dirty="0" smtClean="0"/>
          </a:p>
          <a:p>
            <a:pPr lvl="1"/>
            <a:r>
              <a:rPr lang="en-NZ" sz="1800" dirty="0" smtClean="0">
                <a:hlinkClick r:id="rId3"/>
              </a:rPr>
              <a:t>ysha962@aucklanduni.ac.nz</a:t>
            </a:r>
            <a:r>
              <a:rPr lang="en-NZ" sz="1800" dirty="0" smtClean="0"/>
              <a:t> </a:t>
            </a:r>
          </a:p>
          <a:p>
            <a:pPr lvl="1"/>
            <a:r>
              <a:rPr lang="en-NZ" sz="1800" dirty="0" smtClean="0"/>
              <a:t>Office hours TBA</a:t>
            </a:r>
          </a:p>
          <a:p>
            <a:r>
              <a:rPr lang="en-NZ" sz="2200" dirty="0" err="1" smtClean="0"/>
              <a:t>Moiz</a:t>
            </a:r>
            <a:r>
              <a:rPr lang="en-NZ" sz="2200" dirty="0" smtClean="0"/>
              <a:t> </a:t>
            </a:r>
            <a:r>
              <a:rPr lang="en-NZ" sz="2200" dirty="0" err="1" smtClean="0"/>
              <a:t>Penkar</a:t>
            </a:r>
            <a:endParaRPr lang="en-NZ" sz="2200" dirty="0"/>
          </a:p>
          <a:p>
            <a:pPr lvl="1"/>
            <a:r>
              <a:rPr lang="en-NZ" sz="1800" dirty="0" smtClean="0">
                <a:hlinkClick r:id="rId4"/>
              </a:rPr>
              <a:t>apen043@aucklanduni.ac.nz</a:t>
            </a:r>
            <a:endParaRPr lang="en-NZ" sz="1800" dirty="0" smtClean="0"/>
          </a:p>
          <a:p>
            <a:pPr lvl="1"/>
            <a:r>
              <a:rPr lang="en-NZ" sz="1800" dirty="0" smtClean="0"/>
              <a:t>Office hours: TBA </a:t>
            </a:r>
          </a:p>
          <a:p>
            <a:r>
              <a:rPr lang="en-NZ" sz="2200" dirty="0" err="1"/>
              <a:t>Safurah</a:t>
            </a:r>
            <a:r>
              <a:rPr lang="en-NZ" sz="2200" dirty="0"/>
              <a:t> Abdul </a:t>
            </a:r>
            <a:r>
              <a:rPr lang="en-NZ" sz="2200" dirty="0" err="1" smtClean="0"/>
              <a:t>Jalil</a:t>
            </a:r>
            <a:endParaRPr lang="en-NZ" sz="2200" dirty="0" smtClean="0"/>
          </a:p>
          <a:p>
            <a:pPr lvl="1"/>
            <a:r>
              <a:rPr lang="en-NZ" sz="1800" dirty="0">
                <a:hlinkClick r:id="rId5"/>
              </a:rPr>
              <a:t>sabd058@aucklanduni.ac.nz</a:t>
            </a:r>
            <a:endParaRPr lang="en-NZ" sz="1800" dirty="0"/>
          </a:p>
          <a:p>
            <a:pPr lvl="1"/>
            <a:r>
              <a:rPr lang="en-NZ" sz="1800" dirty="0" smtClean="0"/>
              <a:t>Office </a:t>
            </a:r>
            <a:r>
              <a:rPr lang="en-NZ" sz="1800" dirty="0"/>
              <a:t>hours: TBA </a:t>
            </a:r>
            <a:endParaRPr lang="en-NZ" sz="1800" dirty="0" smtClean="0"/>
          </a:p>
          <a:p>
            <a:pPr lvl="1"/>
            <a:endParaRPr lang="en-NZ" sz="1800" dirty="0"/>
          </a:p>
          <a:p>
            <a:endParaRPr lang="en-NZ" sz="2200" dirty="0" smtClean="0"/>
          </a:p>
          <a:p>
            <a:r>
              <a:rPr lang="en-NZ" sz="2200" dirty="0" smtClean="0"/>
              <a:t>Markers are five graduate students who excelled in COMPSCI 345</a:t>
            </a:r>
          </a:p>
          <a:p>
            <a:pPr lvl="1"/>
            <a:r>
              <a:rPr lang="en-NZ" sz="1800" dirty="0" smtClean="0"/>
              <a:t>Tutors will manage all interactions with the markers</a:t>
            </a: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Assessment</a:t>
            </a:r>
            <a:endParaRPr lang="en-US" sz="3600" b="1" dirty="0">
              <a:solidFill>
                <a:srgbClr val="0033CC"/>
              </a:solidFill>
            </a:endParaRPr>
          </a:p>
        </p:txBody>
      </p:sp>
      <p:sp>
        <p:nvSpPr>
          <p:cNvPr id="185347" name="Rectangle 3"/>
          <p:cNvSpPr>
            <a:spLocks noGrp="1" noChangeArrowheads="1"/>
          </p:cNvSpPr>
          <p:nvPr>
            <p:ph type="body" idx="1"/>
          </p:nvPr>
        </p:nvSpPr>
        <p:spPr>
          <a:xfrm>
            <a:off x="457200" y="1196752"/>
            <a:ext cx="8686800" cy="5544616"/>
          </a:xfrm>
        </p:spPr>
        <p:txBody>
          <a:bodyPr>
            <a:normAutofit/>
          </a:bodyPr>
          <a:lstStyle/>
          <a:p>
            <a:r>
              <a:rPr lang="en-NZ" sz="2200" dirty="0" smtClean="0"/>
              <a:t>20% Assignments</a:t>
            </a:r>
          </a:p>
          <a:p>
            <a:pPr lvl="1"/>
            <a:r>
              <a:rPr lang="en-NZ" sz="1800" dirty="0" smtClean="0"/>
              <a:t>Assignment 1, 6%, due Sunday 23 March  11:59pm   	6%</a:t>
            </a:r>
          </a:p>
          <a:p>
            <a:pPr lvl="1"/>
            <a:r>
              <a:rPr lang="en-NZ" sz="1800" dirty="0" smtClean="0"/>
              <a:t>Assignment 2, 6%, due </a:t>
            </a:r>
            <a:r>
              <a:rPr lang="en-NZ" sz="1800" dirty="0" smtClean="0"/>
              <a:t>Sunday 27 April 11:59pm </a:t>
            </a:r>
            <a:r>
              <a:rPr lang="en-NZ" sz="1800" dirty="0" smtClean="0"/>
              <a:t>		6%</a:t>
            </a:r>
          </a:p>
          <a:p>
            <a:pPr lvl="1"/>
            <a:r>
              <a:rPr lang="en-NZ" sz="1800" dirty="0" smtClean="0"/>
              <a:t>Assignment 3, 6%, due Sunday 25 May  11:59pm		8%</a:t>
            </a:r>
          </a:p>
          <a:p>
            <a:r>
              <a:rPr lang="en-NZ" sz="2200" dirty="0" smtClean="0"/>
              <a:t>15% Test</a:t>
            </a:r>
          </a:p>
          <a:p>
            <a:pPr lvl="1"/>
            <a:r>
              <a:rPr lang="en-NZ" sz="1800" dirty="0" smtClean="0"/>
              <a:t>6-7.30pm (rooms TBA), Wednesday 2 April</a:t>
            </a:r>
          </a:p>
          <a:p>
            <a:r>
              <a:rPr lang="en-NZ" sz="2200" dirty="0" smtClean="0"/>
              <a:t>65% Final Exam</a:t>
            </a:r>
          </a:p>
          <a:p>
            <a:pPr lvl="1"/>
            <a:r>
              <a:rPr lang="en-NZ" sz="1800" dirty="0" smtClean="0"/>
              <a:t>2 hour</a:t>
            </a:r>
          </a:p>
          <a:p>
            <a:r>
              <a:rPr lang="en-NZ" sz="2200" dirty="0" smtClean="0"/>
              <a:t>A pass in both coursework and the exam is required to pass this paper.</a:t>
            </a:r>
            <a:endParaRPr lang="en-NZ" sz="2200" dirty="0"/>
          </a:p>
          <a:p>
            <a:r>
              <a:rPr lang="en-NZ" sz="2200" dirty="0" smtClean="0"/>
              <a:t>Assignment 2 to be undertaken in groups of 4</a:t>
            </a:r>
          </a:p>
          <a:p>
            <a:pPr lvl="1"/>
            <a:r>
              <a:rPr lang="en-NZ" sz="1800" dirty="0" smtClean="0"/>
              <a:t>Tutorial in week 3 will concentrate on group working skills and group formation</a:t>
            </a:r>
          </a:p>
          <a:p>
            <a:pPr lvl="1"/>
            <a:r>
              <a:rPr lang="en-NZ" sz="1800" dirty="0" smtClean="0"/>
              <a:t>Groups benefit from mixed skills: design; programming; psychology</a:t>
            </a:r>
          </a:p>
          <a:p>
            <a:r>
              <a:rPr lang="en-US" sz="2200" dirty="0" smtClean="0"/>
              <a:t>Assignments 1&amp;3 </a:t>
            </a:r>
            <a:r>
              <a:rPr lang="en-NZ" sz="2200" dirty="0" smtClean="0"/>
              <a:t>are individual assignments</a:t>
            </a:r>
          </a:p>
          <a:p>
            <a:r>
              <a:rPr lang="en-NZ" sz="2200" dirty="0" smtClean="0"/>
              <a:t>Plagiarism is not tolerated at </a:t>
            </a:r>
            <a:r>
              <a:rPr lang="en-NZ" sz="2200" dirty="0" err="1" smtClean="0"/>
              <a:t>UoA</a:t>
            </a:r>
            <a:endParaRPr lang="en-NZ" sz="2200" dirty="0"/>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26</a:t>
            </a:fld>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Assignment 1</a:t>
            </a:r>
            <a:endParaRPr lang="en-NZ" dirty="0"/>
          </a:p>
        </p:txBody>
      </p:sp>
      <p:sp>
        <p:nvSpPr>
          <p:cNvPr id="3" name="Content Placeholder 2"/>
          <p:cNvSpPr>
            <a:spLocks noGrp="1"/>
          </p:cNvSpPr>
          <p:nvPr>
            <p:ph idx="1"/>
          </p:nvPr>
        </p:nvSpPr>
        <p:spPr/>
        <p:txBody>
          <a:bodyPr/>
          <a:lstStyle/>
          <a:p>
            <a:r>
              <a:rPr lang="en-NZ" dirty="0" smtClean="0"/>
              <a:t>Usability Evaluation</a:t>
            </a:r>
          </a:p>
          <a:p>
            <a:pPr lvl="1"/>
            <a:r>
              <a:rPr lang="en-NZ" dirty="0" smtClean="0"/>
              <a:t>In this case of a parking meters (will say more in coming lectures)</a:t>
            </a:r>
          </a:p>
          <a:p>
            <a:r>
              <a:rPr lang="en-NZ" dirty="0" smtClean="0"/>
              <a:t>A central skill</a:t>
            </a:r>
          </a:p>
          <a:p>
            <a:pPr lvl="1"/>
            <a:r>
              <a:rPr lang="en-NZ" dirty="0" smtClean="0"/>
              <a:t>As part of development team to iteratively guide making the best product</a:t>
            </a:r>
          </a:p>
          <a:p>
            <a:pPr lvl="1"/>
            <a:r>
              <a:rPr lang="en-NZ" dirty="0" smtClean="0"/>
              <a:t>To support decision to purchase or adopt a package for an organisation</a:t>
            </a:r>
            <a:endParaRPr lang="en-NZ" dirty="0"/>
          </a:p>
        </p:txBody>
      </p:sp>
    </p:spTree>
    <p:extLst>
      <p:ext uri="{BB962C8B-B14F-4D97-AF65-F5344CB8AC3E}">
        <p14:creationId xmlns:p14="http://schemas.microsoft.com/office/powerpoint/2010/main" val="2266257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Assignment 2</a:t>
            </a:r>
            <a:endParaRPr lang="en-NZ" dirty="0"/>
          </a:p>
        </p:txBody>
      </p:sp>
      <p:sp>
        <p:nvSpPr>
          <p:cNvPr id="3" name="Content Placeholder 2"/>
          <p:cNvSpPr>
            <a:spLocks noGrp="1"/>
          </p:cNvSpPr>
          <p:nvPr>
            <p:ph idx="1"/>
          </p:nvPr>
        </p:nvSpPr>
        <p:spPr/>
        <p:txBody>
          <a:bodyPr>
            <a:normAutofit lnSpcReduction="10000"/>
          </a:bodyPr>
          <a:lstStyle/>
          <a:p>
            <a:r>
              <a:rPr lang="en-NZ" dirty="0" smtClean="0"/>
              <a:t>Design</a:t>
            </a:r>
          </a:p>
          <a:p>
            <a:r>
              <a:rPr lang="en-NZ" dirty="0" smtClean="0"/>
              <a:t>Thinking about the interaction (‘interaction design’)</a:t>
            </a:r>
          </a:p>
          <a:p>
            <a:pPr lvl="1"/>
            <a:r>
              <a:rPr lang="en-NZ" dirty="0" smtClean="0"/>
              <a:t>Fit to the intended user, especially for the most common tasks</a:t>
            </a:r>
          </a:p>
          <a:p>
            <a:r>
              <a:rPr lang="en-NZ" dirty="0" smtClean="0"/>
              <a:t>Lo-fi (paper) prototyping</a:t>
            </a:r>
          </a:p>
          <a:p>
            <a:pPr lvl="1"/>
            <a:r>
              <a:rPr lang="en-NZ" dirty="0" smtClean="0"/>
              <a:t>The best way to avoid the designing becoming ‘fixed’ too early in the process</a:t>
            </a:r>
          </a:p>
          <a:p>
            <a:r>
              <a:rPr lang="en-NZ" dirty="0" smtClean="0"/>
              <a:t>And it’s group…</a:t>
            </a:r>
          </a:p>
        </p:txBody>
      </p:sp>
    </p:spTree>
    <p:extLst>
      <p:ext uri="{BB962C8B-B14F-4D97-AF65-F5344CB8AC3E}">
        <p14:creationId xmlns:p14="http://schemas.microsoft.com/office/powerpoint/2010/main" val="3963532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Group Work</a:t>
            </a:r>
            <a:endParaRPr lang="en-US" sz="3600" b="1" dirty="0">
              <a:solidFill>
                <a:srgbClr val="0033CC"/>
              </a:solidFill>
            </a:endParaRPr>
          </a:p>
        </p:txBody>
      </p:sp>
      <p:sp>
        <p:nvSpPr>
          <p:cNvPr id="185347" name="Rectangle 3"/>
          <p:cNvSpPr>
            <a:spLocks noGrp="1" noChangeArrowheads="1"/>
          </p:cNvSpPr>
          <p:nvPr>
            <p:ph type="body" idx="1"/>
          </p:nvPr>
        </p:nvSpPr>
        <p:spPr>
          <a:xfrm>
            <a:off x="457200" y="1196752"/>
            <a:ext cx="8178800" cy="5472608"/>
          </a:xfrm>
        </p:spPr>
        <p:txBody>
          <a:bodyPr>
            <a:normAutofit/>
          </a:bodyPr>
          <a:lstStyle/>
          <a:p>
            <a:r>
              <a:rPr lang="en-NZ" sz="2200" dirty="0" smtClean="0"/>
              <a:t>Expectations of a BSc/BE graduate (Graduate Profile)</a:t>
            </a:r>
          </a:p>
          <a:p>
            <a:pPr lvl="1"/>
            <a:r>
              <a:rPr lang="en-NZ" sz="1800" dirty="0" smtClean="0"/>
              <a:t>Work collaboratively with others, interacting effectively and demonstrating a respect for other individuals and groups. </a:t>
            </a:r>
          </a:p>
          <a:p>
            <a:pPr lvl="1"/>
            <a:r>
              <a:rPr lang="en-NZ" sz="1800" dirty="0" smtClean="0"/>
              <a:t>Demonstrate a level of literacy, and written and oral communication skills which would enable them to competently undertake functions expected of a science graduate .</a:t>
            </a:r>
          </a:p>
          <a:p>
            <a:r>
              <a:rPr lang="en-NZ" sz="2200" dirty="0" smtClean="0"/>
              <a:t>Group work can potentially develop the following skills transferable to the workplace:</a:t>
            </a:r>
          </a:p>
          <a:p>
            <a:pPr lvl="1"/>
            <a:r>
              <a:rPr lang="en-NZ" sz="1800" dirty="0" smtClean="0"/>
              <a:t>the ability to listen to others and evaluate different points of view</a:t>
            </a:r>
          </a:p>
          <a:p>
            <a:pPr lvl="1"/>
            <a:r>
              <a:rPr lang="en-NZ" sz="1800" dirty="0" smtClean="0"/>
              <a:t>the development of cooperation and planning skills</a:t>
            </a:r>
          </a:p>
          <a:p>
            <a:pPr lvl="1"/>
            <a:r>
              <a:rPr lang="en-NZ" sz="1800" dirty="0" smtClean="0"/>
              <a:t>the development of leadership and shared leadership skills</a:t>
            </a:r>
          </a:p>
          <a:p>
            <a:pPr lvl="1"/>
            <a:r>
              <a:rPr lang="en-NZ" sz="1800" dirty="0" smtClean="0"/>
              <a:t>the ability to work on large and/or complex projects</a:t>
            </a:r>
          </a:p>
          <a:p>
            <a:pPr lvl="1"/>
            <a:r>
              <a:rPr lang="en-NZ" sz="1800" dirty="0" smtClean="0"/>
              <a:t>the ability to work with individuals from a range of cultures and backgrounds</a:t>
            </a:r>
          </a:p>
          <a:p>
            <a:r>
              <a:rPr lang="en-NZ" sz="2200" dirty="0" smtClean="0"/>
              <a:t>Assignment contribution will be assessed individually</a:t>
            </a:r>
          </a:p>
          <a:p>
            <a:r>
              <a:rPr lang="en-NZ" sz="2200" dirty="0" smtClean="0"/>
              <a:t>It’s the way almost all real software development is done</a:t>
            </a: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What</a:t>
            </a:r>
            <a:r>
              <a:rPr lang="en-NZ" sz="3600" b="1" dirty="0">
                <a:solidFill>
                  <a:srgbClr val="0033CC"/>
                </a:solidFill>
              </a:rPr>
              <a:t> is </a:t>
            </a:r>
            <a:r>
              <a:rPr lang="en-NZ" sz="3600" b="1" dirty="0" smtClean="0">
                <a:solidFill>
                  <a:srgbClr val="0033CC"/>
                </a:solidFill>
              </a:rPr>
              <a:t>HCI?</a:t>
            </a:r>
            <a:endParaRPr lang="en-US" sz="3600" b="1" dirty="0">
              <a:solidFill>
                <a:srgbClr val="0033CC"/>
              </a:solidFill>
            </a:endParaRPr>
          </a:p>
        </p:txBody>
      </p:sp>
      <p:sp>
        <p:nvSpPr>
          <p:cNvPr id="185347" name="Rectangle 3"/>
          <p:cNvSpPr>
            <a:spLocks noGrp="1" noChangeArrowheads="1"/>
          </p:cNvSpPr>
          <p:nvPr>
            <p:ph type="body" idx="1"/>
          </p:nvPr>
        </p:nvSpPr>
        <p:spPr>
          <a:xfrm>
            <a:off x="457200" y="1196752"/>
            <a:ext cx="8178800" cy="5472608"/>
          </a:xfrm>
        </p:spPr>
        <p:txBody>
          <a:bodyPr>
            <a:normAutofit lnSpcReduction="10000"/>
          </a:bodyPr>
          <a:lstStyle/>
          <a:p>
            <a:r>
              <a:rPr lang="en-NZ" sz="2400" dirty="0" smtClean="0"/>
              <a:t>“Human-computer </a:t>
            </a:r>
            <a:r>
              <a:rPr lang="en-NZ" sz="2400" dirty="0"/>
              <a:t>interaction is a discipline concerned with the design, evaluation and implementation of interactive computing systems for human use and with the study of major phenomena surrounding them</a:t>
            </a:r>
            <a:r>
              <a:rPr lang="en-NZ" sz="2400" dirty="0" smtClean="0"/>
              <a:t>.” </a:t>
            </a:r>
            <a:r>
              <a:rPr lang="en-NZ" sz="2400" dirty="0"/>
              <a:t>(ACM SIGCHI</a:t>
            </a:r>
            <a:r>
              <a:rPr lang="en-NZ" sz="2400" dirty="0" smtClean="0"/>
              <a:t>)</a:t>
            </a:r>
          </a:p>
          <a:p>
            <a:endParaRPr lang="en-NZ" sz="2000" dirty="0" smtClean="0"/>
          </a:p>
          <a:p>
            <a:r>
              <a:rPr lang="en-NZ" sz="2400" dirty="0" smtClean="0"/>
              <a:t>Main </a:t>
            </a:r>
            <a:r>
              <a:rPr lang="en-NZ" sz="2400" dirty="0"/>
              <a:t>elements of </a:t>
            </a:r>
            <a:r>
              <a:rPr lang="en-NZ" sz="2400" dirty="0" smtClean="0"/>
              <a:t>HCI </a:t>
            </a:r>
            <a:r>
              <a:rPr lang="en-NZ" sz="2400" dirty="0"/>
              <a:t>are: </a:t>
            </a:r>
          </a:p>
          <a:p>
            <a:pPr lvl="1"/>
            <a:r>
              <a:rPr lang="en-NZ" sz="2000" dirty="0" smtClean="0"/>
              <a:t>People</a:t>
            </a:r>
            <a:endParaRPr lang="en-NZ" sz="2000" dirty="0"/>
          </a:p>
          <a:p>
            <a:pPr lvl="1"/>
            <a:r>
              <a:rPr lang="en-NZ" sz="2000" dirty="0"/>
              <a:t>Computers</a:t>
            </a:r>
          </a:p>
          <a:p>
            <a:pPr lvl="1"/>
            <a:r>
              <a:rPr lang="en-NZ" sz="2000" dirty="0"/>
              <a:t>Interaction</a:t>
            </a:r>
          </a:p>
          <a:p>
            <a:pPr lvl="1"/>
            <a:r>
              <a:rPr lang="en-NZ" sz="2000" dirty="0"/>
              <a:t>Activities</a:t>
            </a:r>
          </a:p>
          <a:p>
            <a:pPr lvl="1"/>
            <a:r>
              <a:rPr lang="en-NZ" sz="2000" dirty="0" smtClean="0"/>
              <a:t>Environment</a:t>
            </a:r>
          </a:p>
          <a:p>
            <a:endParaRPr lang="en-NZ" sz="2200" dirty="0"/>
          </a:p>
          <a:p>
            <a:r>
              <a:rPr lang="en-NZ" sz="2400" dirty="0" smtClean="0"/>
              <a:t>[Video games aside…] People </a:t>
            </a:r>
            <a:r>
              <a:rPr lang="en-NZ" sz="2400" dirty="0"/>
              <a:t>don’t use computers because they want to use computers – they do so to perform some task or activity, to achieve a particular goal</a:t>
            </a:r>
            <a:r>
              <a:rPr lang="en-NZ" sz="2400" dirty="0" smtClean="0"/>
              <a:t>.</a:t>
            </a: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3</a:t>
            </a:fld>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Assignment 3</a:t>
            </a:r>
            <a:endParaRPr lang="en-NZ" dirty="0"/>
          </a:p>
        </p:txBody>
      </p:sp>
      <p:sp>
        <p:nvSpPr>
          <p:cNvPr id="3" name="Content Placeholder 2"/>
          <p:cNvSpPr>
            <a:spLocks noGrp="1"/>
          </p:cNvSpPr>
          <p:nvPr>
            <p:ph idx="1"/>
          </p:nvPr>
        </p:nvSpPr>
        <p:spPr/>
        <p:txBody>
          <a:bodyPr>
            <a:normAutofit fontScale="85000" lnSpcReduction="20000"/>
          </a:bodyPr>
          <a:lstStyle/>
          <a:p>
            <a:r>
              <a:rPr lang="en-NZ" dirty="0" smtClean="0"/>
              <a:t>Prototype</a:t>
            </a:r>
          </a:p>
          <a:p>
            <a:r>
              <a:rPr lang="en-NZ" dirty="0" smtClean="0"/>
              <a:t>‘Realisation’ of the design</a:t>
            </a:r>
          </a:p>
          <a:p>
            <a:r>
              <a:rPr lang="en-NZ" dirty="0" smtClean="0"/>
              <a:t>All the ‘small’ decisions that transform a design into software</a:t>
            </a:r>
          </a:p>
          <a:p>
            <a:pPr lvl="1"/>
            <a:r>
              <a:rPr lang="en-NZ" dirty="0" smtClean="0"/>
              <a:t>Choice of controls and how they work, colour, font, icons, etc.</a:t>
            </a:r>
          </a:p>
          <a:p>
            <a:pPr lvl="1"/>
            <a:r>
              <a:rPr lang="en-NZ" dirty="0" smtClean="0"/>
              <a:t>So much can go wrong (or make it so right!)</a:t>
            </a:r>
          </a:p>
          <a:p>
            <a:r>
              <a:rPr lang="en-NZ" dirty="0" smtClean="0"/>
              <a:t>Also get to practice at web development</a:t>
            </a:r>
          </a:p>
          <a:p>
            <a:endParaRPr lang="en-NZ" dirty="0" smtClean="0"/>
          </a:p>
          <a:p>
            <a:r>
              <a:rPr lang="en-NZ" b="1" dirty="0" smtClean="0"/>
              <a:t>Note:</a:t>
            </a:r>
            <a:r>
              <a:rPr lang="en-NZ" dirty="0" smtClean="0"/>
              <a:t> although the same problem flows from A2-A3 you do not have to implement what you designed in A2</a:t>
            </a:r>
          </a:p>
        </p:txBody>
      </p:sp>
    </p:spTree>
    <p:extLst>
      <p:ext uri="{BB962C8B-B14F-4D97-AF65-F5344CB8AC3E}">
        <p14:creationId xmlns:p14="http://schemas.microsoft.com/office/powerpoint/2010/main" val="1718872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Lectures</a:t>
            </a:r>
            <a:endParaRPr lang="en-US" sz="3600" b="1" dirty="0">
              <a:solidFill>
                <a:srgbClr val="0033CC"/>
              </a:solidFill>
            </a:endParaRPr>
          </a:p>
        </p:txBody>
      </p:sp>
      <p:sp>
        <p:nvSpPr>
          <p:cNvPr id="185347" name="Rectangle 3"/>
          <p:cNvSpPr>
            <a:spLocks noGrp="1" noChangeArrowheads="1"/>
          </p:cNvSpPr>
          <p:nvPr>
            <p:ph type="body" idx="1"/>
          </p:nvPr>
        </p:nvSpPr>
        <p:spPr>
          <a:xfrm>
            <a:off x="457200" y="1196752"/>
            <a:ext cx="8178800" cy="5661248"/>
          </a:xfrm>
        </p:spPr>
        <p:txBody>
          <a:bodyPr>
            <a:normAutofit/>
          </a:bodyPr>
          <a:lstStyle/>
          <a:p>
            <a:r>
              <a:rPr lang="en-NZ" sz="2200" dirty="0" smtClean="0"/>
              <a:t>3 lectures per week</a:t>
            </a:r>
          </a:p>
          <a:p>
            <a:pPr lvl="1"/>
            <a:r>
              <a:rPr lang="en-NZ" sz="1800" dirty="0" smtClean="0"/>
              <a:t>Monday 11-12am, </a:t>
            </a:r>
            <a:r>
              <a:rPr lang="en-NZ" sz="1800" dirty="0" err="1" smtClean="0"/>
              <a:t>Chem</a:t>
            </a:r>
            <a:r>
              <a:rPr lang="en-NZ" sz="1800" dirty="0" smtClean="0"/>
              <a:t> (301-G050)</a:t>
            </a:r>
            <a:endParaRPr lang="en-NZ" sz="1800" dirty="0"/>
          </a:p>
          <a:p>
            <a:pPr lvl="1"/>
            <a:r>
              <a:rPr lang="en-NZ" sz="1800" dirty="0" smtClean="0"/>
              <a:t>Tuesday 4- 5pm, OGB4 (260.073</a:t>
            </a:r>
          </a:p>
          <a:p>
            <a:pPr lvl="1"/>
            <a:r>
              <a:rPr lang="en-NZ" sz="1800" dirty="0" smtClean="0"/>
              <a:t>Wednesday 5-6pm, PLT1 (303-G20)</a:t>
            </a:r>
          </a:p>
          <a:p>
            <a:r>
              <a:rPr lang="en-NZ" sz="2200" dirty="0" smtClean="0"/>
              <a:t>Handouts on the course website</a:t>
            </a:r>
          </a:p>
          <a:p>
            <a:pPr lvl="1"/>
            <a:r>
              <a:rPr lang="en-NZ" sz="1800" dirty="0" smtClean="0"/>
              <a:t>At least the day prior to lecture</a:t>
            </a:r>
          </a:p>
          <a:p>
            <a:r>
              <a:rPr lang="en-NZ" sz="2200" dirty="0" smtClean="0"/>
              <a:t>Best to attend lectures</a:t>
            </a:r>
          </a:p>
          <a:p>
            <a:pPr lvl="1"/>
            <a:r>
              <a:rPr lang="en-NZ" sz="1800" dirty="0" smtClean="0"/>
              <a:t>Lecturers provide examples/anecdotes</a:t>
            </a:r>
          </a:p>
          <a:p>
            <a:pPr lvl="1"/>
            <a:r>
              <a:rPr lang="en-NZ" sz="1800" dirty="0" smtClean="0"/>
              <a:t>Chance to ask questions</a:t>
            </a:r>
          </a:p>
          <a:p>
            <a:pPr lvl="1"/>
            <a:r>
              <a:rPr lang="en-NZ" sz="1800" dirty="0" smtClean="0"/>
              <a:t>Lecture slides are cryptic</a:t>
            </a:r>
          </a:p>
          <a:p>
            <a:pPr lvl="1"/>
            <a:r>
              <a:rPr lang="en-NZ" sz="1800" dirty="0" smtClean="0"/>
              <a:t>Lecturers highlight the important aspects of a topic</a:t>
            </a:r>
          </a:p>
          <a:p>
            <a:pPr lvl="1"/>
            <a:r>
              <a:rPr lang="en-NZ" sz="1800" dirty="0" smtClean="0"/>
              <a:t>In this course previously there was a grade point difference between those who attended class and those who didn’t</a:t>
            </a:r>
          </a:p>
          <a:p>
            <a:r>
              <a:rPr lang="en-NZ" sz="2200" dirty="0" smtClean="0"/>
              <a:t>Looking at ~3 guest lecturers during the course</a:t>
            </a:r>
          </a:p>
          <a:p>
            <a:r>
              <a:rPr lang="en-NZ" sz="2200" dirty="0" smtClean="0"/>
              <a:t>If you miss a lecture: get notes; talk to a classmate</a:t>
            </a:r>
          </a:p>
          <a:p>
            <a:pPr lvl="1"/>
            <a:r>
              <a:rPr lang="en-NZ" sz="1800" dirty="0" smtClean="0"/>
              <a:t>Look at lecture recording</a:t>
            </a:r>
          </a:p>
          <a:p>
            <a:pPr lvl="1"/>
            <a:endParaRPr lang="en-NZ" sz="1800" dirty="0" smtClean="0"/>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31</a:t>
            </a:fld>
            <a:endParaRPr lang="en-US" dirty="0"/>
          </a:p>
        </p:txBody>
      </p:sp>
      <p:graphicFrame>
        <p:nvGraphicFramePr>
          <p:cNvPr id="2050" name="Object 2"/>
          <p:cNvGraphicFramePr>
            <a:graphicFrameLocks noChangeAspect="1"/>
          </p:cNvGraphicFramePr>
          <p:nvPr/>
        </p:nvGraphicFramePr>
        <p:xfrm>
          <a:off x="5580112" y="1988840"/>
          <a:ext cx="3145929" cy="2223074"/>
        </p:xfrm>
        <a:graphic>
          <a:graphicData uri="http://schemas.openxmlformats.org/presentationml/2006/ole">
            <mc:AlternateContent xmlns:mc="http://schemas.openxmlformats.org/markup-compatibility/2006">
              <mc:Choice xmlns:v="urn:schemas-microsoft-com:vml" Requires="v">
                <p:oleObj spid="_x0000_s2106" name="Acrobat Document" r:id="rId4" imgW="8019977" imgH="5667172" progId="AcroExch.Document.7">
                  <p:embed/>
                </p:oleObj>
              </mc:Choice>
              <mc:Fallback>
                <p:oleObj name="Acrobat Document" r:id="rId4" imgW="8019977" imgH="5667172"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988840"/>
                        <a:ext cx="3145929" cy="22230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Tutorials</a:t>
            </a:r>
            <a:endParaRPr lang="en-US" sz="3600" b="1" dirty="0">
              <a:solidFill>
                <a:srgbClr val="0033CC"/>
              </a:solidFill>
            </a:endParaRPr>
          </a:p>
        </p:txBody>
      </p:sp>
      <p:sp>
        <p:nvSpPr>
          <p:cNvPr id="185347" name="Rectangle 3"/>
          <p:cNvSpPr>
            <a:spLocks noGrp="1" noChangeArrowheads="1"/>
          </p:cNvSpPr>
          <p:nvPr>
            <p:ph type="body" idx="1"/>
          </p:nvPr>
        </p:nvSpPr>
        <p:spPr>
          <a:xfrm>
            <a:off x="457200" y="1196752"/>
            <a:ext cx="8178800" cy="5661248"/>
          </a:xfrm>
        </p:spPr>
        <p:txBody>
          <a:bodyPr>
            <a:normAutofit/>
          </a:bodyPr>
          <a:lstStyle/>
          <a:p>
            <a:r>
              <a:rPr lang="en-NZ" sz="2200" dirty="0" smtClean="0"/>
              <a:t>You are enrolled in a 1 hour tutorial each week. Six choices available – please attend the correct tutorial, all tutorials are fully subscribed</a:t>
            </a:r>
          </a:p>
          <a:p>
            <a:r>
              <a:rPr lang="en-NZ" sz="2200" dirty="0" smtClean="0"/>
              <a:t>The tutors will conduct these sessions</a:t>
            </a:r>
          </a:p>
          <a:p>
            <a:r>
              <a:rPr lang="en-NZ" sz="2200" dirty="0" smtClean="0"/>
              <a:t>Schedule of tutorials is as follows:</a:t>
            </a: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32</a:t>
            </a:fld>
            <a:endParaRPr lang="en-US" dirty="0"/>
          </a:p>
        </p:txBody>
      </p:sp>
      <p:sp>
        <p:nvSpPr>
          <p:cNvPr id="5" name="Rectangle 4"/>
          <p:cNvSpPr/>
          <p:nvPr/>
        </p:nvSpPr>
        <p:spPr>
          <a:xfrm>
            <a:off x="827584" y="3140968"/>
            <a:ext cx="6480720" cy="3570208"/>
          </a:xfrm>
          <a:prstGeom prst="rect">
            <a:avLst/>
          </a:prstGeom>
        </p:spPr>
        <p:txBody>
          <a:bodyPr wrap="square">
            <a:spAutoFit/>
          </a:bodyPr>
          <a:lstStyle/>
          <a:p>
            <a:r>
              <a:rPr lang="en-NZ" dirty="0"/>
              <a:t>Week	Topic	</a:t>
            </a:r>
            <a:r>
              <a:rPr lang="en-NZ" dirty="0" smtClean="0"/>
              <a:t>			Tutor</a:t>
            </a:r>
            <a:endParaRPr lang="en-NZ" dirty="0"/>
          </a:p>
          <a:p>
            <a:r>
              <a:rPr lang="en-NZ" sz="1600" dirty="0"/>
              <a:t>1	No tutorials	</a:t>
            </a:r>
          </a:p>
          <a:p>
            <a:r>
              <a:rPr lang="en-NZ" sz="1600" dirty="0" smtClean="0"/>
              <a:t>2	Usability evaluation	</a:t>
            </a:r>
            <a:r>
              <a:rPr lang="en-NZ" sz="1600" dirty="0"/>
              <a:t>	</a:t>
            </a:r>
            <a:r>
              <a:rPr lang="en-NZ" sz="1600" dirty="0" smtClean="0"/>
              <a:t>	Yogi</a:t>
            </a:r>
          </a:p>
          <a:p>
            <a:r>
              <a:rPr lang="en-NZ" sz="1600" dirty="0" smtClean="0"/>
              <a:t>3	Group working (A2 group formation)	Yogi</a:t>
            </a:r>
            <a:endParaRPr lang="en-NZ" sz="1600" dirty="0"/>
          </a:p>
          <a:p>
            <a:r>
              <a:rPr lang="en-NZ" sz="1600" dirty="0" smtClean="0"/>
              <a:t>4	Low </a:t>
            </a:r>
            <a:r>
              <a:rPr lang="en-NZ" sz="1600" dirty="0"/>
              <a:t>fi </a:t>
            </a:r>
            <a:r>
              <a:rPr lang="en-NZ" sz="1600" dirty="0" smtClean="0"/>
              <a:t>prototyping	</a:t>
            </a:r>
            <a:r>
              <a:rPr lang="en-NZ" sz="1600" dirty="0"/>
              <a:t>	</a:t>
            </a:r>
            <a:r>
              <a:rPr lang="en-NZ" sz="1600" dirty="0" smtClean="0"/>
              <a:t>	Yogi</a:t>
            </a:r>
          </a:p>
          <a:p>
            <a:r>
              <a:rPr lang="en-NZ" sz="1600" dirty="0" smtClean="0"/>
              <a:t>5</a:t>
            </a:r>
            <a:r>
              <a:rPr lang="en-NZ" sz="1600" dirty="0"/>
              <a:t>	Visual Aesthetics 1			Safurah</a:t>
            </a:r>
          </a:p>
          <a:p>
            <a:pPr marL="342900" indent="-342900">
              <a:buAutoNum type="arabicPlain" startAt="6"/>
            </a:pPr>
            <a:r>
              <a:rPr lang="en-NZ" sz="1600" dirty="0" smtClean="0"/>
              <a:t>	Visual </a:t>
            </a:r>
            <a:r>
              <a:rPr lang="en-NZ" sz="1600" dirty="0"/>
              <a:t>Aesthetics 2			</a:t>
            </a:r>
            <a:r>
              <a:rPr lang="en-NZ" sz="1600" dirty="0" smtClean="0"/>
              <a:t>Safurah</a:t>
            </a:r>
          </a:p>
          <a:p>
            <a:r>
              <a:rPr lang="en-NZ" sz="1600" dirty="0" smtClean="0"/>
              <a:t>Break</a:t>
            </a:r>
            <a:endParaRPr lang="en-NZ" sz="1600" dirty="0"/>
          </a:p>
          <a:p>
            <a:r>
              <a:rPr lang="en-NZ" sz="1600" dirty="0" smtClean="0"/>
              <a:t>7	HTML</a:t>
            </a:r>
            <a:r>
              <a:rPr lang="en-NZ" sz="1600" dirty="0"/>
              <a:t>	</a:t>
            </a:r>
            <a:r>
              <a:rPr lang="en-NZ" sz="1600" dirty="0" smtClean="0"/>
              <a:t>			</a:t>
            </a:r>
            <a:r>
              <a:rPr lang="en-NZ" sz="1600" dirty="0" err="1" smtClean="0"/>
              <a:t>Moiz</a:t>
            </a:r>
            <a:endParaRPr lang="en-NZ" sz="1600" dirty="0"/>
          </a:p>
          <a:p>
            <a:r>
              <a:rPr lang="en-NZ" sz="1600" dirty="0" smtClean="0"/>
              <a:t>8</a:t>
            </a:r>
            <a:r>
              <a:rPr lang="en-NZ" sz="1600" dirty="0"/>
              <a:t>	</a:t>
            </a:r>
            <a:r>
              <a:rPr lang="en-NZ" sz="1600" dirty="0" smtClean="0"/>
              <a:t>Styles and CSS</a:t>
            </a:r>
            <a:r>
              <a:rPr lang="en-NZ" sz="1600" dirty="0"/>
              <a:t>	</a:t>
            </a:r>
            <a:r>
              <a:rPr lang="en-NZ" sz="1600" dirty="0" smtClean="0"/>
              <a:t>		</a:t>
            </a:r>
            <a:r>
              <a:rPr lang="en-NZ" sz="1600" dirty="0" err="1" smtClean="0"/>
              <a:t>Moiz</a:t>
            </a:r>
            <a:endParaRPr lang="en-NZ" sz="1600" dirty="0"/>
          </a:p>
          <a:p>
            <a:r>
              <a:rPr lang="en-NZ" sz="1600" dirty="0" smtClean="0"/>
              <a:t>9</a:t>
            </a:r>
            <a:r>
              <a:rPr lang="en-NZ" sz="1600" dirty="0"/>
              <a:t>	</a:t>
            </a:r>
            <a:r>
              <a:rPr lang="en-NZ" sz="1600" dirty="0" err="1"/>
              <a:t>Morae</a:t>
            </a:r>
            <a:r>
              <a:rPr lang="en-NZ" sz="1600" dirty="0"/>
              <a:t>	</a:t>
            </a:r>
            <a:r>
              <a:rPr lang="en-NZ" sz="1600" dirty="0" smtClean="0"/>
              <a:t>			</a:t>
            </a:r>
            <a:r>
              <a:rPr lang="en-NZ" sz="1600" dirty="0" err="1" smtClean="0"/>
              <a:t>Moiz</a:t>
            </a:r>
            <a:endParaRPr lang="en-NZ" sz="1600" dirty="0"/>
          </a:p>
          <a:p>
            <a:r>
              <a:rPr lang="en-NZ" sz="1600" dirty="0" smtClean="0"/>
              <a:t>10</a:t>
            </a:r>
            <a:r>
              <a:rPr lang="en-NZ" sz="1600" dirty="0"/>
              <a:t>	</a:t>
            </a:r>
            <a:r>
              <a:rPr lang="en-NZ" sz="1600" dirty="0" smtClean="0"/>
              <a:t>Assignment 3 clinic			</a:t>
            </a:r>
            <a:r>
              <a:rPr lang="en-NZ" sz="1600" dirty="0" err="1" smtClean="0"/>
              <a:t>Moiz</a:t>
            </a:r>
            <a:endParaRPr lang="en-NZ" sz="1600" dirty="0"/>
          </a:p>
          <a:p>
            <a:r>
              <a:rPr lang="en-NZ" sz="1600" dirty="0" smtClean="0"/>
              <a:t>11</a:t>
            </a:r>
            <a:r>
              <a:rPr lang="en-NZ" sz="1600" dirty="0"/>
              <a:t>	</a:t>
            </a:r>
            <a:r>
              <a:rPr lang="en-NZ" sz="1600" dirty="0" err="1"/>
              <a:t>Fitts</a:t>
            </a:r>
            <a:r>
              <a:rPr lang="en-NZ" sz="1600" dirty="0"/>
              <a:t>’ and Hick’s </a:t>
            </a:r>
            <a:r>
              <a:rPr lang="en-NZ" sz="1600" dirty="0" smtClean="0"/>
              <a:t>Laws</a:t>
            </a:r>
            <a:r>
              <a:rPr lang="en-NZ" sz="1600" dirty="0"/>
              <a:t>	</a:t>
            </a:r>
            <a:r>
              <a:rPr lang="en-NZ" sz="1600" dirty="0" smtClean="0"/>
              <a:t>		</a:t>
            </a:r>
            <a:r>
              <a:rPr lang="en-NZ" sz="1600" dirty="0" err="1" smtClean="0"/>
              <a:t>Moiz</a:t>
            </a:r>
            <a:endParaRPr lang="en-NZ" sz="1600" dirty="0"/>
          </a:p>
          <a:p>
            <a:r>
              <a:rPr lang="en-NZ" sz="1600" dirty="0" smtClean="0"/>
              <a:t>12</a:t>
            </a:r>
            <a:r>
              <a:rPr lang="en-NZ" sz="1600" dirty="0"/>
              <a:t>	No tutorials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9" name="Object 3"/>
          <p:cNvGraphicFramePr>
            <a:graphicFrameLocks noChangeAspect="1"/>
          </p:cNvGraphicFramePr>
          <p:nvPr>
            <p:extLst>
              <p:ext uri="{D42A27DB-BD31-4B8C-83A1-F6EECF244321}">
                <p14:modId xmlns:p14="http://schemas.microsoft.com/office/powerpoint/2010/main" val="654603998"/>
              </p:ext>
            </p:extLst>
          </p:nvPr>
        </p:nvGraphicFramePr>
        <p:xfrm>
          <a:off x="4598991" y="3068960"/>
          <a:ext cx="4560311" cy="3222548"/>
        </p:xfrm>
        <a:graphic>
          <a:graphicData uri="http://schemas.openxmlformats.org/presentationml/2006/ole">
            <mc:AlternateContent xmlns:mc="http://schemas.openxmlformats.org/markup-compatibility/2006">
              <mc:Choice xmlns:v="urn:schemas-microsoft-com:vml" Requires="v">
                <p:oleObj spid="_x0000_s14393" name="Acrobat Document" r:id="rId4" imgW="8019977" imgH="5667172" progId="AcroExch.Document.7">
                  <p:embed/>
                </p:oleObj>
              </mc:Choice>
              <mc:Fallback>
                <p:oleObj name="Acrobat Document" r:id="rId4" imgW="8019977" imgH="5667172" progId="AcroExch.Document.7">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8991" y="3068960"/>
                        <a:ext cx="4560311" cy="3222548"/>
                      </a:xfrm>
                      <a:prstGeom prst="rect">
                        <a:avLst/>
                      </a:prstGeom>
                      <a:noFill/>
                      <a:ln>
                        <a:noFill/>
                      </a:ln>
                      <a:effectLst/>
                      <a:extLst/>
                    </p:spPr>
                  </p:pic>
                </p:oleObj>
              </mc:Fallback>
            </mc:AlternateContent>
          </a:graphicData>
        </a:graphic>
      </p:graphicFrame>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Information Points</a:t>
            </a:r>
            <a:endParaRPr lang="en-US" sz="3600" b="1" dirty="0">
              <a:solidFill>
                <a:srgbClr val="0033CC"/>
              </a:solidFill>
            </a:endParaRPr>
          </a:p>
        </p:txBody>
      </p:sp>
      <p:sp>
        <p:nvSpPr>
          <p:cNvPr id="185347" name="Rectangle 3"/>
          <p:cNvSpPr>
            <a:spLocks noGrp="1" noChangeArrowheads="1"/>
          </p:cNvSpPr>
          <p:nvPr>
            <p:ph type="body" idx="1"/>
          </p:nvPr>
        </p:nvSpPr>
        <p:spPr>
          <a:xfrm>
            <a:off x="539552" y="1196752"/>
            <a:ext cx="8178800" cy="5472608"/>
          </a:xfrm>
        </p:spPr>
        <p:txBody>
          <a:bodyPr>
            <a:normAutofit lnSpcReduction="10000"/>
          </a:bodyPr>
          <a:lstStyle/>
          <a:p>
            <a:r>
              <a:rPr lang="en-NZ" sz="2200" dirty="0" smtClean="0"/>
              <a:t>Course </a:t>
            </a:r>
            <a:r>
              <a:rPr lang="en-NZ" sz="2200" dirty="0"/>
              <a:t>website  </a:t>
            </a:r>
            <a:r>
              <a:rPr lang="en-NZ" sz="2200" dirty="0">
                <a:hlinkClick r:id="rId6"/>
              </a:rPr>
              <a:t>https://www.cs.auckland.ac.nz/courses/compsci345s1c</a:t>
            </a:r>
            <a:r>
              <a:rPr lang="en-NZ" sz="2200" dirty="0" smtClean="0">
                <a:hlinkClick r:id="rId6"/>
              </a:rPr>
              <a:t>/</a:t>
            </a:r>
            <a:r>
              <a:rPr lang="en-NZ" sz="2200" dirty="0" smtClean="0"/>
              <a:t> </a:t>
            </a:r>
          </a:p>
          <a:p>
            <a:r>
              <a:rPr lang="en-NZ" sz="2200" dirty="0" smtClean="0"/>
              <a:t>Resources section of site</a:t>
            </a:r>
          </a:p>
          <a:p>
            <a:pPr lvl="1"/>
            <a:r>
              <a:rPr lang="en-NZ" sz="1800" dirty="0" smtClean="0"/>
              <a:t>Online textbooks</a:t>
            </a:r>
          </a:p>
          <a:p>
            <a:pPr lvl="1"/>
            <a:r>
              <a:rPr lang="en-NZ" sz="1800" dirty="0" smtClean="0"/>
              <a:t>Interesting websites related to HCI</a:t>
            </a:r>
          </a:p>
          <a:p>
            <a:r>
              <a:rPr lang="en-NZ" sz="2200" dirty="0" smtClean="0"/>
              <a:t>Tutors during office hours</a:t>
            </a:r>
          </a:p>
          <a:p>
            <a:r>
              <a:rPr lang="en-NZ" sz="2200" dirty="0" smtClean="0"/>
              <a:t>Class forum</a:t>
            </a:r>
          </a:p>
          <a:p>
            <a:r>
              <a:rPr lang="en-NZ" sz="2200" dirty="0" smtClean="0"/>
              <a:t>Textbooks in library</a:t>
            </a:r>
          </a:p>
          <a:p>
            <a:r>
              <a:rPr lang="en-NZ" sz="2200" dirty="0" smtClean="0"/>
              <a:t>Lecturers office hours, by email, </a:t>
            </a:r>
            <a:br>
              <a:rPr lang="en-NZ" sz="2200" dirty="0" smtClean="0"/>
            </a:br>
            <a:r>
              <a:rPr lang="en-NZ" sz="2200" dirty="0" smtClean="0"/>
              <a:t>phone, by appointment</a:t>
            </a:r>
          </a:p>
          <a:p>
            <a:endParaRPr lang="en-NZ" sz="2200" dirty="0"/>
          </a:p>
          <a:p>
            <a:r>
              <a:rPr lang="en-NZ" sz="2200" dirty="0" smtClean="0"/>
              <a:t>Computer Science Support Group</a:t>
            </a:r>
          </a:p>
          <a:p>
            <a:r>
              <a:rPr lang="en-NZ" sz="2200" dirty="0" smtClean="0"/>
              <a:t>UoA support resources</a:t>
            </a:r>
          </a:p>
          <a:p>
            <a:r>
              <a:rPr lang="en-NZ" sz="2200" dirty="0" err="1" smtClean="0"/>
              <a:t>Tuakana</a:t>
            </a:r>
            <a:r>
              <a:rPr lang="en-NZ" sz="2200" dirty="0" smtClean="0"/>
              <a:t> for Maori and Pacific</a:t>
            </a:r>
            <a:br>
              <a:rPr lang="en-NZ" sz="2200" dirty="0" smtClean="0"/>
            </a:br>
            <a:r>
              <a:rPr lang="en-NZ" sz="2200" dirty="0" smtClean="0"/>
              <a:t>students</a:t>
            </a: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Class Representative (CS)</a:t>
            </a:r>
            <a:endParaRPr lang="en-US" sz="3600" b="1" dirty="0">
              <a:solidFill>
                <a:srgbClr val="0033CC"/>
              </a:solidFill>
            </a:endParaRPr>
          </a:p>
        </p:txBody>
      </p:sp>
      <p:sp>
        <p:nvSpPr>
          <p:cNvPr id="185347" name="Rectangle 3"/>
          <p:cNvSpPr>
            <a:spLocks noGrp="1" noChangeArrowheads="1"/>
          </p:cNvSpPr>
          <p:nvPr>
            <p:ph type="body" idx="1"/>
          </p:nvPr>
        </p:nvSpPr>
        <p:spPr>
          <a:xfrm>
            <a:off x="457200" y="1196752"/>
            <a:ext cx="8178800" cy="5472608"/>
          </a:xfrm>
        </p:spPr>
        <p:txBody>
          <a:bodyPr>
            <a:normAutofit/>
          </a:bodyPr>
          <a:lstStyle/>
          <a:p>
            <a:r>
              <a:rPr lang="en-NZ" sz="2200" dirty="0" smtClean="0"/>
              <a:t>There can only be one!</a:t>
            </a:r>
          </a:p>
          <a:p>
            <a:endParaRPr lang="en-NZ" sz="2200" dirty="0" smtClean="0"/>
          </a:p>
          <a:p>
            <a:r>
              <a:rPr lang="en-NZ" sz="2200" dirty="0" smtClean="0"/>
              <a:t>Once elected, attend one AUSA Class Rep Information Session</a:t>
            </a:r>
          </a:p>
          <a:p>
            <a:pPr lvl="1"/>
            <a:r>
              <a:rPr lang="en-NZ" sz="1800" dirty="0" smtClean="0"/>
              <a:t>TBA</a:t>
            </a:r>
          </a:p>
          <a:p>
            <a:pPr lvl="1"/>
            <a:endParaRPr lang="en-NZ" sz="1800" dirty="0"/>
          </a:p>
          <a:p>
            <a:pPr lvl="1"/>
            <a:r>
              <a:rPr lang="en-NZ" sz="1800" dirty="0" smtClean="0"/>
              <a:t>Contact </a:t>
            </a:r>
            <a:r>
              <a:rPr lang="en-NZ" sz="1800" dirty="0" smtClean="0">
                <a:hlinkClick r:id="rId3"/>
              </a:rPr>
              <a:t>classreps@ausa.org.nz</a:t>
            </a:r>
            <a:r>
              <a:rPr lang="en-NZ" sz="1800" dirty="0" smtClean="0"/>
              <a:t>, 09 923 7385 or visit Old Choral Hall G15</a:t>
            </a: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34</a:t>
            </a:fld>
            <a:endParaRPr lang="en-US" dirty="0"/>
          </a:p>
        </p:txBody>
      </p:sp>
    </p:spTree>
    <p:extLst>
      <p:ext uri="{BB962C8B-B14F-4D97-AF65-F5344CB8AC3E}">
        <p14:creationId xmlns:p14="http://schemas.microsoft.com/office/powerpoint/2010/main" val="101661609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Questions?</a:t>
            </a:r>
            <a:endParaRPr lang="en-US" sz="3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35</a:t>
            </a:fld>
            <a:endParaRPr lang="en-US" dirty="0"/>
          </a:p>
        </p:txBody>
      </p:sp>
      <p:pic>
        <p:nvPicPr>
          <p:cNvPr id="5" name="Picture 4" descr="nao hand in ai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19672" y="1114521"/>
            <a:ext cx="5642986" cy="5661248"/>
          </a:xfrm>
          <a:prstGeom prst="rect">
            <a:avLst/>
          </a:prstGeom>
        </p:spPr>
      </p:pic>
      <p:sp>
        <p:nvSpPr>
          <p:cNvPr id="7" name="TextBox 6"/>
          <p:cNvSpPr txBox="1"/>
          <p:nvPr/>
        </p:nvSpPr>
        <p:spPr>
          <a:xfrm>
            <a:off x="7308304" y="6581001"/>
            <a:ext cx="820161" cy="276999"/>
          </a:xfrm>
          <a:prstGeom prst="rect">
            <a:avLst/>
          </a:prstGeom>
          <a:noFill/>
        </p:spPr>
        <p:txBody>
          <a:bodyPr wrap="none" rtlCol="0">
            <a:spAutoFit/>
          </a:bodyPr>
          <a:lstStyle/>
          <a:p>
            <a:r>
              <a:rPr lang="en-NZ" sz="1200" dirty="0" err="1" smtClean="0">
                <a:solidFill>
                  <a:schemeClr val="tx1">
                    <a:lumMod val="50000"/>
                    <a:lumOff val="50000"/>
                  </a:schemeClr>
                </a:solidFill>
              </a:rPr>
              <a:t>Nao</a:t>
            </a:r>
            <a:r>
              <a:rPr lang="en-NZ" sz="1200" dirty="0" smtClean="0">
                <a:solidFill>
                  <a:schemeClr val="tx1">
                    <a:lumMod val="50000"/>
                    <a:lumOff val="50000"/>
                  </a:schemeClr>
                </a:solidFill>
              </a:rPr>
              <a:t> robot</a:t>
            </a:r>
            <a:endParaRPr lang="en-NZ" sz="1200" dirty="0">
              <a:solidFill>
                <a:schemeClr val="tx1">
                  <a:lumMod val="50000"/>
                  <a:lumOff val="50000"/>
                </a:schemeClr>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Today’s learning objectives</a:t>
            </a:r>
            <a:endParaRPr lang="en-NZ" dirty="0"/>
          </a:p>
        </p:txBody>
      </p:sp>
      <p:sp>
        <p:nvSpPr>
          <p:cNvPr id="3" name="Content Placeholder 2"/>
          <p:cNvSpPr>
            <a:spLocks noGrp="1"/>
          </p:cNvSpPr>
          <p:nvPr>
            <p:ph idx="1"/>
          </p:nvPr>
        </p:nvSpPr>
        <p:spPr/>
        <p:txBody>
          <a:bodyPr/>
          <a:lstStyle/>
          <a:p>
            <a:r>
              <a:rPr lang="en-NZ" dirty="0" smtClean="0"/>
              <a:t>Meet the lecturers</a:t>
            </a:r>
          </a:p>
          <a:p>
            <a:r>
              <a:rPr lang="en-NZ" dirty="0" smtClean="0"/>
              <a:t>Be able to define HCI</a:t>
            </a:r>
          </a:p>
          <a:p>
            <a:r>
              <a:rPr lang="en-NZ" dirty="0" smtClean="0"/>
              <a:t>Be able to articulate the importance of HCI to the success of modern software</a:t>
            </a:r>
          </a:p>
          <a:p>
            <a:r>
              <a:rPr lang="en-NZ" dirty="0" smtClean="0"/>
              <a:t>Be aware of the course structure and organisation</a:t>
            </a:r>
          </a:p>
          <a:p>
            <a:r>
              <a:rPr lang="en-NZ" dirty="0" smtClean="0"/>
              <a:t>Appreciate the role of the assessable components in your learning of HCI</a:t>
            </a:r>
            <a:endParaRPr lang="en-NZ" dirty="0"/>
          </a:p>
        </p:txBody>
      </p:sp>
    </p:spTree>
    <p:extLst>
      <p:ext uri="{BB962C8B-B14F-4D97-AF65-F5344CB8AC3E}">
        <p14:creationId xmlns:p14="http://schemas.microsoft.com/office/powerpoint/2010/main" val="3348243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33CC"/>
                </a:solidFill>
              </a:rPr>
              <a:t>Motivation</a:t>
            </a:r>
            <a:endParaRPr lang="en-US" sz="3600" b="1" dirty="0">
              <a:solidFill>
                <a:srgbClr val="0033CC"/>
              </a:solidFill>
            </a:endParaRPr>
          </a:p>
        </p:txBody>
      </p:sp>
      <p:sp>
        <p:nvSpPr>
          <p:cNvPr id="3" name="Content Placeholder 2"/>
          <p:cNvSpPr>
            <a:spLocks noGrp="1"/>
          </p:cNvSpPr>
          <p:nvPr>
            <p:ph idx="1"/>
          </p:nvPr>
        </p:nvSpPr>
        <p:spPr>
          <a:xfrm>
            <a:off x="457200" y="1600200"/>
            <a:ext cx="8363272" cy="4781128"/>
          </a:xfrm>
        </p:spPr>
        <p:txBody>
          <a:bodyPr>
            <a:normAutofit fontScale="77500" lnSpcReduction="20000"/>
          </a:bodyPr>
          <a:lstStyle/>
          <a:p>
            <a:r>
              <a:rPr lang="en-US" dirty="0" smtClean="0"/>
              <a:t>&gt;50% of code in a software project deals with the interface</a:t>
            </a:r>
          </a:p>
          <a:p>
            <a:r>
              <a:rPr lang="en-US" dirty="0" smtClean="0"/>
              <a:t>Major determinant of success of a system</a:t>
            </a:r>
          </a:p>
          <a:p>
            <a:r>
              <a:rPr lang="en-NZ" dirty="0" smtClean="0"/>
              <a:t>Business view</a:t>
            </a:r>
          </a:p>
          <a:p>
            <a:pPr lvl="1"/>
            <a:r>
              <a:rPr lang="en-US" dirty="0" smtClean="0"/>
              <a:t>Get the most out of your users</a:t>
            </a:r>
          </a:p>
          <a:p>
            <a:r>
              <a:rPr lang="en-US" dirty="0" smtClean="0"/>
              <a:t>Marketplace view</a:t>
            </a:r>
          </a:p>
          <a:p>
            <a:pPr lvl="1"/>
            <a:r>
              <a:rPr lang="en-US" dirty="0" smtClean="0"/>
              <a:t>There is a choice of systems</a:t>
            </a:r>
          </a:p>
          <a:p>
            <a:pPr lvl="1"/>
            <a:r>
              <a:rPr lang="en-US" dirty="0" smtClean="0"/>
              <a:t>Expectation of ease-of-use</a:t>
            </a:r>
          </a:p>
          <a:p>
            <a:r>
              <a:rPr lang="en-US" dirty="0" smtClean="0"/>
              <a:t>System view</a:t>
            </a:r>
          </a:p>
          <a:p>
            <a:pPr lvl="1"/>
            <a:r>
              <a:rPr lang="en-US" dirty="0" smtClean="0"/>
              <a:t>Complex interface between computers and humans</a:t>
            </a:r>
          </a:p>
          <a:p>
            <a:r>
              <a:rPr lang="en-US" dirty="0" smtClean="0"/>
              <a:t>Human factors view</a:t>
            </a:r>
          </a:p>
          <a:p>
            <a:pPr lvl="1"/>
            <a:r>
              <a:rPr lang="en-US" dirty="0" smtClean="0"/>
              <a:t>Limitations to what humans can do (morale, time, money, life)</a:t>
            </a:r>
          </a:p>
          <a:p>
            <a:r>
              <a:rPr lang="en-US" dirty="0" smtClean="0"/>
              <a:t>Social view</a:t>
            </a:r>
          </a:p>
          <a:p>
            <a:pPr lvl="1"/>
            <a:r>
              <a:rPr lang="en-US" dirty="0" smtClean="0"/>
              <a:t>A medium to connect us</a:t>
            </a:r>
          </a:p>
          <a:p>
            <a:endParaRPr lang="en-US" dirty="0" smtClean="0"/>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4</a:t>
            </a:fld>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rmAutofit/>
          </a:bodyPr>
          <a:lstStyle/>
          <a:p>
            <a:r>
              <a:rPr lang="en-NZ" sz="3600" b="1" dirty="0" smtClean="0">
                <a:solidFill>
                  <a:srgbClr val="0033CC"/>
                </a:solidFill>
              </a:rPr>
              <a:t>USS Vincennes </a:t>
            </a:r>
            <a:r>
              <a:rPr lang="en-NZ" sz="3600" b="1" dirty="0">
                <a:solidFill>
                  <a:srgbClr val="0033CC"/>
                </a:solidFill>
              </a:rPr>
              <a:t>and </a:t>
            </a:r>
            <a:r>
              <a:rPr lang="en-NZ" sz="3600" b="1" dirty="0" smtClean="0">
                <a:solidFill>
                  <a:srgbClr val="0033CC"/>
                </a:solidFill>
              </a:rPr>
              <a:t>Aegis (1988)</a:t>
            </a:r>
            <a:endParaRPr lang="en-US" sz="3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5</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03648" y="1124745"/>
            <a:ext cx="6048672" cy="4897710"/>
          </a:xfrm>
          <a:prstGeom prst="rect">
            <a:avLst/>
          </a:prstGeom>
        </p:spPr>
      </p:pic>
      <p:sp>
        <p:nvSpPr>
          <p:cNvPr id="7" name="TextBox 6"/>
          <p:cNvSpPr txBox="1"/>
          <p:nvPr/>
        </p:nvSpPr>
        <p:spPr>
          <a:xfrm>
            <a:off x="5768846" y="6006861"/>
            <a:ext cx="1683474" cy="276999"/>
          </a:xfrm>
          <a:prstGeom prst="rect">
            <a:avLst/>
          </a:prstGeom>
          <a:noFill/>
        </p:spPr>
        <p:txBody>
          <a:bodyPr wrap="none" rtlCol="0">
            <a:spAutoFit/>
          </a:bodyPr>
          <a:lstStyle/>
          <a:p>
            <a:r>
              <a:rPr lang="en-NZ" sz="1200" dirty="0" smtClean="0">
                <a:solidFill>
                  <a:schemeClr val="tx1">
                    <a:lumMod val="50000"/>
                    <a:lumOff val="50000"/>
                  </a:schemeClr>
                </a:solidFill>
              </a:rPr>
              <a:t>© Wikimedia Commons</a:t>
            </a:r>
            <a:endParaRPr lang="en-NZ" sz="1200" dirty="0">
              <a:solidFill>
                <a:schemeClr val="tx1">
                  <a:lumMod val="50000"/>
                  <a:lumOff val="50000"/>
                </a:schemeClr>
              </a:solidFill>
            </a:endParaRPr>
          </a:p>
        </p:txBody>
      </p:sp>
      <p:sp>
        <p:nvSpPr>
          <p:cNvPr id="2" name="TextBox 1"/>
          <p:cNvSpPr txBox="1"/>
          <p:nvPr/>
        </p:nvSpPr>
        <p:spPr>
          <a:xfrm>
            <a:off x="179512" y="6283860"/>
            <a:ext cx="7920880" cy="369332"/>
          </a:xfrm>
          <a:prstGeom prst="rect">
            <a:avLst/>
          </a:prstGeom>
          <a:noFill/>
        </p:spPr>
        <p:txBody>
          <a:bodyPr wrap="square" rtlCol="0">
            <a:spAutoFit/>
          </a:bodyPr>
          <a:lstStyle/>
          <a:p>
            <a:pPr algn="ctr"/>
            <a:r>
              <a:rPr lang="en-NZ" dirty="0" smtClean="0"/>
              <a:t>Cool computers… bad outcome….</a:t>
            </a:r>
            <a:endParaRPr lang="en-NZ" dirty="0"/>
          </a:p>
        </p:txBody>
      </p:sp>
    </p:spTree>
    <p:extLst>
      <p:ext uri="{BB962C8B-B14F-4D97-AF65-F5344CB8AC3E}">
        <p14:creationId xmlns:p14="http://schemas.microsoft.com/office/powerpoint/2010/main" val="41951174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rmAutofit/>
          </a:bodyPr>
          <a:lstStyle/>
          <a:p>
            <a:r>
              <a:rPr lang="en-NZ" sz="3600" b="1" dirty="0" smtClean="0">
                <a:solidFill>
                  <a:srgbClr val="0033CC"/>
                </a:solidFill>
              </a:rPr>
              <a:t>USS Vincennes </a:t>
            </a:r>
            <a:r>
              <a:rPr lang="en-NZ" sz="3600" b="1" dirty="0">
                <a:solidFill>
                  <a:srgbClr val="0033CC"/>
                </a:solidFill>
              </a:rPr>
              <a:t>and </a:t>
            </a:r>
            <a:r>
              <a:rPr lang="en-NZ" sz="3600" b="1" dirty="0" smtClean="0">
                <a:solidFill>
                  <a:srgbClr val="0033CC"/>
                </a:solidFill>
              </a:rPr>
              <a:t>Aegis (1988)</a:t>
            </a:r>
            <a:endParaRPr lang="en-US" sz="3600" b="1" dirty="0">
              <a:solidFill>
                <a:srgbClr val="0033CC"/>
              </a:solidFill>
            </a:endParaRPr>
          </a:p>
        </p:txBody>
      </p:sp>
      <p:sp>
        <p:nvSpPr>
          <p:cNvPr id="190467" name="Rectangle 3"/>
          <p:cNvSpPr>
            <a:spLocks noGrp="1" noChangeArrowheads="1"/>
          </p:cNvSpPr>
          <p:nvPr>
            <p:ph type="body" idx="1"/>
          </p:nvPr>
        </p:nvSpPr>
        <p:spPr>
          <a:xfrm>
            <a:off x="467544" y="1124744"/>
            <a:ext cx="8435280" cy="5544616"/>
          </a:xfrm>
        </p:spPr>
        <p:txBody>
          <a:bodyPr>
            <a:noAutofit/>
          </a:bodyPr>
          <a:lstStyle/>
          <a:p>
            <a:r>
              <a:rPr lang="en-NZ" sz="2000" dirty="0"/>
              <a:t>“The Pentagon issues a statement that the Vincennes has downed an Iranian F-14 fighter. The Navy dismisses Iranian reports that an unarmed civilian jetliner has been shot down. Minutes later, the Navy issues a correction; they have indeed shot down, by mistake, Iran Air 655. 290 people were aboard. There were no survivors” (Lee, 1992, p. 233)</a:t>
            </a:r>
          </a:p>
          <a:p>
            <a:r>
              <a:rPr lang="en-NZ" sz="2000" dirty="0"/>
              <a:t>In his final report on the incident, Fogarty concluded that Aegis had provided accurate information. The crew had somehow misinterpreted the data. … The operators had fallen victim to the one major flaw of the Aegis … “seemingly trivial design decision.”</a:t>
            </a:r>
          </a:p>
          <a:p>
            <a:r>
              <a:rPr lang="en-NZ" sz="2000" dirty="0"/>
              <a:t>“The radar image of the Airbus on one of the giant computer screens displayed the airplane’s position and heading. But critical information about the plane’s altitude was omitted, and instead displayed on different consoles. Correlating the two pieces of information proved difficult at best.”</a:t>
            </a:r>
          </a:p>
          <a:p>
            <a:r>
              <a:rPr lang="en-NZ" sz="2000" dirty="0"/>
              <a:t>Recommended human engineering so that </a:t>
            </a:r>
            <a:r>
              <a:rPr lang="en-NZ" sz="2000" dirty="0" smtClean="0"/>
              <a:t>Commanding Officer </a:t>
            </a:r>
            <a:r>
              <a:rPr lang="en-NZ" sz="2000" dirty="0"/>
              <a:t>can separate crucial information from other data, and vital data is displayed so they don’t have to shift attention back and forth between displays (Lee, 1992, pp. 234-5)</a:t>
            </a:r>
            <a:endParaRPr lang="en-US" sz="2000" dirty="0"/>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683568" y="188640"/>
            <a:ext cx="7772400" cy="1143000"/>
          </a:xfrm>
        </p:spPr>
        <p:txBody>
          <a:bodyPr>
            <a:normAutofit/>
          </a:bodyPr>
          <a:lstStyle/>
          <a:p>
            <a:r>
              <a:rPr lang="en-NZ" sz="3600" b="1" dirty="0">
                <a:solidFill>
                  <a:srgbClr val="0033CC"/>
                </a:solidFill>
              </a:rPr>
              <a:t>Everyday </a:t>
            </a:r>
            <a:r>
              <a:rPr lang="en-NZ" sz="3600" b="1" dirty="0" smtClean="0">
                <a:solidFill>
                  <a:srgbClr val="0033CC"/>
                </a:solidFill>
              </a:rPr>
              <a:t>Interface</a:t>
            </a:r>
            <a:r>
              <a:rPr lang="en-NZ" sz="3600" b="1" dirty="0">
                <a:solidFill>
                  <a:srgbClr val="0033CC"/>
                </a:solidFill>
              </a:rPr>
              <a:t> Issues</a:t>
            </a:r>
            <a:endParaRPr lang="en-US" sz="3600" b="1" dirty="0">
              <a:solidFill>
                <a:srgbClr val="0033CC"/>
              </a:solidFill>
            </a:endParaRPr>
          </a:p>
        </p:txBody>
      </p:sp>
      <p:sp>
        <p:nvSpPr>
          <p:cNvPr id="6" name="Slide Number Placeholder 5"/>
          <p:cNvSpPr>
            <a:spLocks noGrp="1"/>
          </p:cNvSpPr>
          <p:nvPr>
            <p:ph type="sldNum" sz="quarter" idx="11"/>
          </p:nvPr>
        </p:nvSpPr>
        <p:spPr/>
        <p:txBody>
          <a:bodyPr/>
          <a:lstStyle/>
          <a:p>
            <a:fld id="{38456112-C212-43B5-8AE4-2C7D5994511F}" type="slidenum">
              <a:rPr lang="en-AU" smtClean="0"/>
              <a:pPr/>
              <a:t>7</a:t>
            </a:fld>
            <a:endParaRPr lang="en-AU" dirty="0"/>
          </a:p>
        </p:txBody>
      </p:sp>
      <p:pic>
        <p:nvPicPr>
          <p:cNvPr id="9" name="Picture 8" descr="F&amp;P stovetop.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3528" y="1036282"/>
            <a:ext cx="8496944" cy="566463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smtClean="0"/>
              <a:t>HCI: yesterday -&gt; today</a:t>
            </a:r>
            <a:endParaRPr lang="en-NZ" dirty="0"/>
          </a:p>
        </p:txBody>
      </p:sp>
      <p:sp>
        <p:nvSpPr>
          <p:cNvPr id="7" name="Content Placeholder 6"/>
          <p:cNvSpPr>
            <a:spLocks noGrp="1"/>
          </p:cNvSpPr>
          <p:nvPr>
            <p:ph idx="1"/>
          </p:nvPr>
        </p:nvSpPr>
        <p:spPr/>
        <p:txBody>
          <a:bodyPr>
            <a:normAutofit fontScale="85000" lnSpcReduction="20000"/>
          </a:bodyPr>
          <a:lstStyle/>
          <a:p>
            <a:r>
              <a:rPr lang="en-NZ" dirty="0" smtClean="0"/>
              <a:t>Historically</a:t>
            </a:r>
          </a:p>
          <a:p>
            <a:pPr lvl="1"/>
            <a:r>
              <a:rPr lang="en-NZ" dirty="0" smtClean="0"/>
              <a:t>HCI wasn’t a key issue when there were only a few computers in back rooms</a:t>
            </a:r>
          </a:p>
          <a:p>
            <a:pPr lvl="2"/>
            <a:r>
              <a:rPr lang="en-NZ" dirty="0" smtClean="0"/>
              <a:t>Personal computers (e.g. Apple </a:t>
            </a:r>
            <a:r>
              <a:rPr lang="en-NZ" dirty="0" err="1" smtClean="0"/>
              <a:t>IIe</a:t>
            </a:r>
            <a:r>
              <a:rPr lang="en-NZ" dirty="0" smtClean="0"/>
              <a:t> from 1976, IBM PC from 1981, interfaces based on Xerox Star [Mac, Windows]) brought HCI to the common workplace and home</a:t>
            </a:r>
          </a:p>
          <a:p>
            <a:pPr lvl="2"/>
            <a:r>
              <a:rPr lang="en-NZ" dirty="0" smtClean="0"/>
              <a:t>And then there’s the Internet -&gt; Web -&gt; widespread Social Media trajectory</a:t>
            </a:r>
          </a:p>
          <a:p>
            <a:pPr lvl="1"/>
            <a:r>
              <a:rPr lang="en-NZ" dirty="0" smtClean="0"/>
              <a:t>Take banking</a:t>
            </a:r>
          </a:p>
          <a:p>
            <a:pPr lvl="2"/>
            <a:r>
              <a:rPr lang="en-NZ" dirty="0" smtClean="0"/>
              <a:t>Used computers from Day 1, but over recent decades have transformed their interface to customers with ATMs and now online (Web) banking</a:t>
            </a:r>
          </a:p>
          <a:p>
            <a:pPr lvl="1"/>
            <a:r>
              <a:rPr lang="en-NZ" dirty="0" smtClean="0"/>
              <a:t>Cell phones</a:t>
            </a:r>
          </a:p>
          <a:p>
            <a:pPr lvl="2"/>
            <a:r>
              <a:rPr lang="en-NZ" dirty="0" smtClean="0"/>
              <a:t>Most people in the world have access to a cell phone (there’ll all computers, and increasingly ‘smart’)</a:t>
            </a:r>
            <a:endParaRPr lang="en-NZ" dirty="0"/>
          </a:p>
        </p:txBody>
      </p:sp>
    </p:spTree>
    <p:extLst>
      <p:ext uri="{BB962C8B-B14F-4D97-AF65-F5344CB8AC3E}">
        <p14:creationId xmlns:p14="http://schemas.microsoft.com/office/powerpoint/2010/main" val="4120526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Applications of HCI</a:t>
            </a:r>
            <a:endParaRPr lang="en-US" sz="3600" b="1" dirty="0">
              <a:solidFill>
                <a:srgbClr val="0033CC"/>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6111" y="1052736"/>
            <a:ext cx="7128792" cy="5503225"/>
          </a:xfrm>
          <a:prstGeom prst="rect">
            <a:avLst/>
          </a:prstGeom>
          <a:noFill/>
          <a:ln w="9525">
            <a:noFill/>
            <a:miter lim="800000"/>
            <a:headEnd/>
            <a:tailEnd/>
          </a:ln>
        </p:spPr>
      </p:pic>
      <p:sp>
        <p:nvSpPr>
          <p:cNvPr id="19" name="TextBox 18"/>
          <p:cNvSpPr txBox="1"/>
          <p:nvPr/>
        </p:nvSpPr>
        <p:spPr>
          <a:xfrm>
            <a:off x="7288476" y="6539402"/>
            <a:ext cx="996427" cy="276999"/>
          </a:xfrm>
          <a:prstGeom prst="rect">
            <a:avLst/>
          </a:prstGeom>
          <a:noFill/>
        </p:spPr>
        <p:txBody>
          <a:bodyPr wrap="none" rtlCol="0">
            <a:spAutoFit/>
          </a:bodyPr>
          <a:lstStyle/>
          <a:p>
            <a:r>
              <a:rPr lang="en-NZ" sz="1200" dirty="0" smtClean="0">
                <a:solidFill>
                  <a:schemeClr val="tx1">
                    <a:lumMod val="50000"/>
                    <a:lumOff val="50000"/>
                  </a:schemeClr>
                </a:solidFill>
              </a:rPr>
              <a:t>Google Earth</a:t>
            </a:r>
            <a:endParaRPr lang="en-NZ" sz="1200" dirty="0">
              <a:solidFill>
                <a:schemeClr val="tx1">
                  <a:lumMod val="50000"/>
                  <a:lumOff val="50000"/>
                </a:schemeClr>
              </a:solidFill>
            </a:endParaRP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B30F74E6-9A8B-494C-98F5-B66B12BC748A}" type="slidenum">
              <a:rPr lang="en-US" smtClean="0"/>
              <a:pPr>
                <a:defRPr/>
              </a:pPr>
              <a:t>9</a:t>
            </a:fld>
            <a:endParaRPr lang="en-US" dirty="0"/>
          </a:p>
        </p:txBody>
      </p:sp>
    </p:spTree>
    <p:extLst>
      <p:ext uri="{BB962C8B-B14F-4D97-AF65-F5344CB8AC3E}">
        <p14:creationId xmlns:p14="http://schemas.microsoft.com/office/powerpoint/2010/main" val="328999465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2257</TotalTime>
  <Words>1552</Words>
  <Application>Microsoft Office PowerPoint</Application>
  <PresentationFormat>On-screen Show (4:3)</PresentationFormat>
  <Paragraphs>307</Paragraphs>
  <Slides>36</Slides>
  <Notes>20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0" baseType="lpstr">
      <vt:lpstr>Arial</vt:lpstr>
      <vt:lpstr>Calibri</vt:lpstr>
      <vt:lpstr>Office Theme</vt:lpstr>
      <vt:lpstr>Acrobat Document</vt:lpstr>
      <vt:lpstr>PowerPoint Presentation</vt:lpstr>
      <vt:lpstr>Today’s learning objectives</vt:lpstr>
      <vt:lpstr>What is HCI?</vt:lpstr>
      <vt:lpstr>Motivation</vt:lpstr>
      <vt:lpstr>USS Vincennes and Aegis (1988)</vt:lpstr>
      <vt:lpstr>USS Vincennes and Aegis (1988)</vt:lpstr>
      <vt:lpstr>Everyday Interface Issues</vt:lpstr>
      <vt:lpstr>HCI: yesterday -&gt; today</vt:lpstr>
      <vt:lpstr>Applications of HCI</vt:lpstr>
      <vt:lpstr>Applications of HCI</vt:lpstr>
      <vt:lpstr>Applications of HCI</vt:lpstr>
      <vt:lpstr>Applications of HCI</vt:lpstr>
      <vt:lpstr>Local examples of applying UX Theory</vt:lpstr>
      <vt:lpstr>Why Usability Test?</vt:lpstr>
      <vt:lpstr>User test Results</vt:lpstr>
      <vt:lpstr>Gestalt Spacing</vt:lpstr>
      <vt:lpstr>Menu Structure</vt:lpstr>
      <vt:lpstr>Consistency</vt:lpstr>
      <vt:lpstr>Halftime Entertainment</vt:lpstr>
      <vt:lpstr>When a UX approach is taken</vt:lpstr>
      <vt:lpstr>Academic Integrity Course</vt:lpstr>
      <vt:lpstr>Course Information COMPSCI 345 / SOFTENG 350</vt:lpstr>
      <vt:lpstr>CS601/602 students </vt:lpstr>
      <vt:lpstr>Lecturers</vt:lpstr>
      <vt:lpstr>Tutors and Markers</vt:lpstr>
      <vt:lpstr>Assessment</vt:lpstr>
      <vt:lpstr>Assignment 1</vt:lpstr>
      <vt:lpstr>Assignment 2</vt:lpstr>
      <vt:lpstr>Group Work</vt:lpstr>
      <vt:lpstr>Assignment 3</vt:lpstr>
      <vt:lpstr>Lectures</vt:lpstr>
      <vt:lpstr>Tutorials</vt:lpstr>
      <vt:lpstr>Information Points</vt:lpstr>
      <vt:lpstr>Class Representative (CS)</vt:lpstr>
      <vt:lpstr>Questions?</vt:lpstr>
      <vt:lpstr>Today’s learning objectives</vt:lpstr>
    </vt:vector>
  </TitlesOfParts>
  <Company>UoA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COMPSCI 345 SOFTENG 350  Human Computer Interaction (HCI)</dc:title>
  <dc:creator>Robert Amor</dc:creator>
  <cp:lastModifiedBy>bpli001</cp:lastModifiedBy>
  <cp:revision>84</cp:revision>
  <cp:lastPrinted>2014-02-27T22:34:09Z</cp:lastPrinted>
  <dcterms:created xsi:type="dcterms:W3CDTF">2011-02-26T01:08:43Z</dcterms:created>
  <dcterms:modified xsi:type="dcterms:W3CDTF">2014-02-27T22:34:12Z</dcterms:modified>
</cp:coreProperties>
</file>