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6" r:id="rId5"/>
    <p:sldId id="260" r:id="rId6"/>
    <p:sldId id="268" r:id="rId7"/>
    <p:sldId id="261" r:id="rId8"/>
    <p:sldId id="267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10/10/13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10/10/13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10/10/13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10/10/13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10/10/13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10/10/13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10/10/13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461435"/>
          </a:xfrm>
        </p:spPr>
        <p:txBody>
          <a:bodyPr/>
          <a:lstStyle/>
          <a:p>
            <a:r>
              <a:rPr lang="en-US" sz="3600" dirty="0">
                <a:cs typeface="Arial Black"/>
              </a:rPr>
              <a:t>An Evaluation Of Extended Validation and Picture-in-Picture Phishing Attacks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46006"/>
            <a:ext cx="6400800" cy="626193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Presented by </a:t>
            </a:r>
            <a:r>
              <a:rPr lang="en-US" dirty="0" err="1" smtClean="0">
                <a:solidFill>
                  <a:schemeClr val="tx2"/>
                </a:solidFill>
              </a:rPr>
              <a:t>Hui</a:t>
            </a:r>
            <a:r>
              <a:rPr lang="en-US" dirty="0" smtClean="0">
                <a:solidFill>
                  <a:schemeClr val="tx2"/>
                </a:solidFill>
              </a:rPr>
              <a:t> (Henry) Fang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599" y="4249426"/>
            <a:ext cx="7086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Collin Jackson, Daniel R. Simon, </a:t>
            </a:r>
            <a:r>
              <a:rPr lang="en-US" dirty="0" err="1" smtClean="0"/>
              <a:t>Desney</a:t>
            </a:r>
            <a:r>
              <a:rPr lang="en-US" dirty="0" smtClean="0"/>
              <a:t> S. Tan, and Adam Barth</a:t>
            </a:r>
          </a:p>
          <a:p>
            <a:r>
              <a:rPr lang="en-US" i="1" dirty="0" smtClean="0"/>
              <a:t>Financial </a:t>
            </a:r>
            <a:r>
              <a:rPr lang="en-US" i="1" dirty="0"/>
              <a:t>Cryptography and Data </a:t>
            </a:r>
            <a:r>
              <a:rPr lang="en-US" i="1" dirty="0" smtClean="0"/>
              <a:t>Security</a:t>
            </a:r>
            <a:r>
              <a:rPr lang="en-US" dirty="0" smtClean="0"/>
              <a:t>, 2007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906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1442"/>
            <a:ext cx="8229600" cy="410472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cs typeface="Arial"/>
              </a:rPr>
              <a:t>The number of participants was very small – 27 participants only.</a:t>
            </a:r>
          </a:p>
          <a:p>
            <a:r>
              <a:rPr lang="en-US" dirty="0" smtClean="0">
                <a:solidFill>
                  <a:schemeClr val="tx1"/>
                </a:solidFill>
                <a:cs typeface="Arial"/>
              </a:rPr>
              <a:t>The task involved 7 types of websites, and 12 websites were tested. But we don’t know the distribution of those 12 websites.</a:t>
            </a:r>
          </a:p>
        </p:txBody>
      </p:sp>
    </p:spTree>
    <p:extLst>
      <p:ext uri="{BB962C8B-B14F-4D97-AF65-F5344CB8AC3E}">
        <p14:creationId xmlns:p14="http://schemas.microsoft.com/office/powerpoint/2010/main" val="3108603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0601"/>
            <a:ext cx="8229600" cy="38455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Does the Picture-in-Picture attack work in mobile browsers 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?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What improvements we can make to browsers in order to defend against Picture-in-Picture attack 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?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9692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730" y="1600200"/>
            <a:ext cx="7974070" cy="99103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cs typeface="Arial"/>
              </a:rPr>
              <a:t>1. Normal Certificate</a:t>
            </a:r>
            <a:endParaRPr lang="en-US" sz="2800" dirty="0">
              <a:solidFill>
                <a:schemeClr val="tx1"/>
              </a:solidFill>
              <a:cs typeface="Arial"/>
            </a:endParaRPr>
          </a:p>
          <a:p>
            <a:r>
              <a:rPr lang="en-US" dirty="0" smtClean="0">
                <a:cs typeface="Arial"/>
              </a:rPr>
              <a:t>Domain name</a:t>
            </a:r>
          </a:p>
        </p:txBody>
      </p:sp>
      <p:pic>
        <p:nvPicPr>
          <p:cNvPr id="4" name="Picture 3" descr="Screen Shot 2013-09-30 at 2.27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56025"/>
            <a:ext cx="8439237" cy="1049952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3851789"/>
            <a:ext cx="8229600" cy="13443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smtClean="0">
                <a:solidFill>
                  <a:schemeClr val="tx1"/>
                </a:solidFill>
                <a:cs typeface="Arial"/>
              </a:rPr>
              <a:t>2. Extended Validation Certificate</a:t>
            </a:r>
          </a:p>
          <a:p>
            <a:r>
              <a:rPr lang="en-US" dirty="0" smtClean="0">
                <a:cs typeface="Arial"/>
              </a:rPr>
              <a:t>Domain name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Arial"/>
              </a:rPr>
              <a:t>Identity of a legitimate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cs typeface="Arial"/>
              </a:rPr>
              <a:t>business</a:t>
            </a:r>
            <a:endParaRPr lang="en-US" dirty="0">
              <a:solidFill>
                <a:schemeClr val="accent5">
                  <a:lumMod val="75000"/>
                </a:schemeClr>
              </a:solidFill>
              <a:cs typeface="Arial"/>
            </a:endParaRPr>
          </a:p>
        </p:txBody>
      </p:sp>
      <p:pic>
        <p:nvPicPr>
          <p:cNvPr id="8" name="Picture 7" descr="Screen Shot 2013-09-30 at 2.26.2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26335"/>
            <a:ext cx="8288168" cy="103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206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Homograph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17583"/>
            <a:ext cx="8229600" cy="1041110"/>
          </a:xfrm>
        </p:spPr>
        <p:txBody>
          <a:bodyPr>
            <a:normAutofit fontScale="92500" lnSpcReduction="20000"/>
          </a:bodyPr>
          <a:lstStyle/>
          <a:p>
            <a:endParaRPr lang="en-US" dirty="0" smtClean="0">
              <a:solidFill>
                <a:schemeClr val="tx1"/>
              </a:solidFill>
              <a:cs typeface="Arial"/>
            </a:endParaRPr>
          </a:p>
          <a:p>
            <a:r>
              <a:rPr lang="en-US" dirty="0" smtClean="0">
                <a:solidFill>
                  <a:schemeClr val="tx1"/>
                </a:solidFill>
                <a:cs typeface="Arial"/>
              </a:rPr>
              <a:t>Similar domain names</a:t>
            </a:r>
          </a:p>
          <a:p>
            <a:r>
              <a:rPr lang="en-US" dirty="0" smtClean="0">
                <a:solidFill>
                  <a:schemeClr val="tx1"/>
                </a:solidFill>
                <a:cs typeface="Arial"/>
              </a:rPr>
              <a:t>It may be Https enabled</a:t>
            </a:r>
            <a:endParaRPr lang="en-US" dirty="0">
              <a:solidFill>
                <a:schemeClr val="tx1"/>
              </a:solidFill>
              <a:cs typeface="Arial"/>
            </a:endParaRPr>
          </a:p>
        </p:txBody>
      </p:sp>
      <p:pic>
        <p:nvPicPr>
          <p:cNvPr id="6" name="Picture 5" descr="Screen Shot 2013-09-30 at 3.35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61" y="1885276"/>
            <a:ext cx="8686799" cy="2753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91167" y="4638607"/>
            <a:ext cx="661458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https://</a:t>
            </a:r>
            <a:r>
              <a:rPr lang="en-US" sz="3200" dirty="0" err="1" smtClean="0"/>
              <a:t>www.bankofthe</a:t>
            </a:r>
            <a:r>
              <a:rPr lang="en-US" sz="3200" dirty="0" err="1" smtClean="0">
                <a:solidFill>
                  <a:srgbClr val="FF0000"/>
                </a:solidFill>
              </a:rPr>
              <a:t>vv</a:t>
            </a:r>
            <a:r>
              <a:rPr lang="en-US" sz="3200" dirty="0" err="1" smtClean="0"/>
              <a:t>est.com</a:t>
            </a:r>
            <a:r>
              <a:rPr lang="en-US" sz="3200" dirty="0" smtClean="0"/>
              <a:t>/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9180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Picture-in-Picture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6632" y="1774818"/>
            <a:ext cx="2669498" cy="421499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cs typeface="Arial"/>
              </a:rPr>
              <a:t>Mismatched chrome</a:t>
            </a:r>
          </a:p>
          <a:p>
            <a:r>
              <a:rPr lang="en-US" dirty="0" smtClean="0">
                <a:solidFill>
                  <a:schemeClr val="tx1"/>
                </a:solidFill>
                <a:cs typeface="Arial"/>
              </a:rPr>
              <a:t>Focus</a:t>
            </a:r>
          </a:p>
          <a:p>
            <a:r>
              <a:rPr lang="en-US" dirty="0" smtClean="0">
                <a:solidFill>
                  <a:schemeClr val="tx1"/>
                </a:solidFill>
                <a:cs typeface="Arial"/>
              </a:rPr>
              <a:t>Dragging</a:t>
            </a:r>
          </a:p>
          <a:p>
            <a:r>
              <a:rPr lang="en-US" dirty="0" smtClean="0">
                <a:solidFill>
                  <a:schemeClr val="tx1"/>
                </a:solidFill>
                <a:cs typeface="Arial"/>
              </a:rPr>
              <a:t>Maximizing </a:t>
            </a:r>
          </a:p>
        </p:txBody>
      </p:sp>
      <p:pic>
        <p:nvPicPr>
          <p:cNvPr id="4" name="Picture 3" descr="Screen Shot 2013-09-30 at 3.27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39" y="1774818"/>
            <a:ext cx="5476679" cy="421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242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Design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733095"/>
              </p:ext>
            </p:extLst>
          </p:nvPr>
        </p:nvGraphicFramePr>
        <p:xfrm>
          <a:off x="457201" y="3483233"/>
          <a:ext cx="8004848" cy="3034386"/>
        </p:xfrm>
        <a:graphic>
          <a:graphicData uri="http://schemas.openxmlformats.org/drawingml/2006/table">
            <a:tbl>
              <a:tblPr firstRow="1">
                <a:tableStyleId>{35758FB7-9AC5-4552-8A53-C91805E547FA}</a:tableStyleId>
              </a:tblPr>
              <a:tblGrid>
                <a:gridCol w="2001212"/>
                <a:gridCol w="2001212"/>
                <a:gridCol w="2001212"/>
                <a:gridCol w="2001212"/>
              </a:tblGrid>
              <a:tr h="65694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+mj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  <a:cs typeface="Arial"/>
                        </a:rPr>
                        <a:t>Trained</a:t>
                      </a:r>
                      <a:r>
                        <a:rPr lang="en-US" baseline="0" dirty="0" smtClean="0">
                          <a:latin typeface="+mj-lt"/>
                          <a:cs typeface="Arial"/>
                        </a:rPr>
                        <a:t> Group</a:t>
                      </a:r>
                      <a:endParaRPr lang="en-US" dirty="0">
                        <a:latin typeface="+mj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  <a:cs typeface="Arial"/>
                        </a:rPr>
                        <a:t>Untrained Group</a:t>
                      </a:r>
                      <a:endParaRPr lang="en-US" dirty="0">
                        <a:latin typeface="+mj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  <a:cs typeface="Arial"/>
                        </a:rPr>
                        <a:t>Control Group</a:t>
                      </a:r>
                      <a:endParaRPr lang="en-US" dirty="0">
                        <a:latin typeface="+mj-lt"/>
                        <a:cs typeface="Arial"/>
                      </a:endParaRPr>
                    </a:p>
                  </a:txBody>
                  <a:tcPr anchor="ctr"/>
                </a:tc>
              </a:tr>
              <a:tr h="6569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  <a:cs typeface="Arial"/>
                        </a:rPr>
                        <a:t>Learn security</a:t>
                      </a:r>
                      <a:r>
                        <a:rPr lang="en-US" baseline="0" dirty="0" smtClean="0">
                          <a:latin typeface="+mj-lt"/>
                          <a:cs typeface="Arial"/>
                        </a:rPr>
                        <a:t> features by reading IE Help</a:t>
                      </a:r>
                      <a:endParaRPr lang="en-US" dirty="0">
                        <a:latin typeface="+mj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  <a:cs typeface="Arial"/>
                          <a:sym typeface="Zapf Dingbats"/>
                        </a:rPr>
                        <a:t>✔</a:t>
                      </a:r>
                      <a:endParaRPr lang="en-US" dirty="0">
                        <a:latin typeface="+mj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+mj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+mj-lt"/>
                        <a:cs typeface="Arial"/>
                      </a:endParaRPr>
                    </a:p>
                  </a:txBody>
                  <a:tcPr anchor="ctr"/>
                </a:tc>
              </a:tr>
              <a:tr h="6569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  <a:cs typeface="Arial"/>
                        </a:rPr>
                        <a:t>Can see</a:t>
                      </a:r>
                      <a:r>
                        <a:rPr lang="en-US" baseline="0" dirty="0" smtClean="0">
                          <a:latin typeface="+mj-lt"/>
                          <a:cs typeface="Arial"/>
                        </a:rPr>
                        <a:t> extended validation security indicator</a:t>
                      </a:r>
                      <a:endParaRPr lang="en-US" dirty="0">
                        <a:latin typeface="+mj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  <a:cs typeface="Arial"/>
                          <a:sym typeface="Zapf Dingbats"/>
                        </a:rPr>
                        <a:t>✔</a:t>
                      </a:r>
                      <a:endParaRPr lang="en-US" dirty="0">
                        <a:latin typeface="+mj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  <a:cs typeface="Arial"/>
                          <a:sym typeface="Zapf Dingbats"/>
                        </a:rPr>
                        <a:t>✔</a:t>
                      </a:r>
                      <a:endParaRPr lang="en-US" dirty="0">
                        <a:latin typeface="+mj-lt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+mj-lt"/>
                        <a:cs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2060316"/>
            <a:ext cx="74346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  <a:cs typeface="Arial"/>
              </a:rPr>
              <a:t>Before the task – Familiarization </a:t>
            </a:r>
          </a:p>
          <a:p>
            <a:r>
              <a:rPr lang="en-US" sz="3200" dirty="0" smtClean="0">
                <a:latin typeface="+mj-lt"/>
                <a:cs typeface="Arial"/>
              </a:rPr>
              <a:t>(Play with two real web sites)  </a:t>
            </a:r>
            <a:endParaRPr lang="en-US" sz="3200" dirty="0"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8958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3424"/>
            <a:ext cx="8229600" cy="348273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Real site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Real, but confusing, site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Homograph attack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Homograph with warming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Picture-in-Picture attack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Mismatched Picture-in-Picture attack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IP address blocked by phishing filter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801156"/>
            <a:ext cx="854911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During the task – 12 web sites (randomly)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4457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Result</a:t>
            </a:r>
            <a:endParaRPr lang="en-US" dirty="0"/>
          </a:p>
        </p:txBody>
      </p:sp>
      <p:pic>
        <p:nvPicPr>
          <p:cNvPr id="4" name="Content Placeholder 3" descr="Screen Shot 2013-09-30 at 3.09.2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" r="51"/>
          <a:stretch>
            <a:fillRect/>
          </a:stretch>
        </p:blipFill>
        <p:spPr>
          <a:xfrm>
            <a:off x="794127" y="1600200"/>
            <a:ext cx="7642003" cy="4202807"/>
          </a:xfrm>
        </p:spPr>
      </p:pic>
      <p:pic>
        <p:nvPicPr>
          <p:cNvPr id="5" name="Picture 4" descr="Screen Shot 2013-09-30 at 4.28.5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181" y="5866026"/>
            <a:ext cx="25019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980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8484"/>
            <a:ext cx="8229600" cy="411767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Picture-in-Picture attacks were as effective as homograph attacks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Extended validation did not help users defend against either attack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Extended validation did not help untrained users classify a legitimate site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Training caused more real and fraudulent sites to be classified as legitimate site</a:t>
            </a:r>
          </a:p>
        </p:txBody>
      </p:sp>
    </p:spTree>
    <p:extLst>
      <p:ext uri="{BB962C8B-B14F-4D97-AF65-F5344CB8AC3E}">
        <p14:creationId xmlns:p14="http://schemas.microsoft.com/office/powerpoint/2010/main" val="1322828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Appreciation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6231"/>
            <a:ext cx="8229600" cy="403993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Experiment Design: Participants were divided into three groups for comparison.</a:t>
            </a:r>
          </a:p>
        </p:txBody>
      </p:sp>
    </p:spTree>
    <p:extLst>
      <p:ext uri="{BB962C8B-B14F-4D97-AF65-F5344CB8AC3E}">
        <p14:creationId xmlns:p14="http://schemas.microsoft.com/office/powerpoint/2010/main" val="4288550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514</TotalTime>
  <Words>303</Words>
  <Application>Microsoft Macintosh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Executive</vt:lpstr>
      <vt:lpstr>An Evaluation Of Extended Validation and Picture-in-Picture Phishing Attacks</vt:lpstr>
      <vt:lpstr>Certificates</vt:lpstr>
      <vt:lpstr>Homograph Attack</vt:lpstr>
      <vt:lpstr>Picture-in-Picture Attack</vt:lpstr>
      <vt:lpstr>Experiment Design</vt:lpstr>
      <vt:lpstr>Experiment Design</vt:lpstr>
      <vt:lpstr>Study Result</vt:lpstr>
      <vt:lpstr>Findings</vt:lpstr>
      <vt:lpstr>Appreciation</vt:lpstr>
      <vt:lpstr>Criticism</vt:lpstr>
      <vt:lpstr>Question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Evaluation Of Extended Validation and Picture-in-Picture Phishing Attacks</dc:title>
  <dc:creator>Henry Fang</dc:creator>
  <cp:lastModifiedBy>Henry Fang</cp:lastModifiedBy>
  <cp:revision>89</cp:revision>
  <dcterms:created xsi:type="dcterms:W3CDTF">2013-09-30T01:02:03Z</dcterms:created>
  <dcterms:modified xsi:type="dcterms:W3CDTF">2013-10-10T01:42:18Z</dcterms:modified>
</cp:coreProperties>
</file>