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9" r:id="rId4"/>
    <p:sldId id="280" r:id="rId5"/>
    <p:sldId id="301" r:id="rId6"/>
    <p:sldId id="281" r:id="rId7"/>
    <p:sldId id="283" r:id="rId8"/>
    <p:sldId id="284" r:id="rId9"/>
    <p:sldId id="282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5" r:id="rId20"/>
    <p:sldId id="294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105" d="100"/>
          <a:sy n="105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</a:t>
            </a:r>
            <a:r>
              <a:rPr lang="en-US" dirty="0" smtClean="0"/>
              <a:t>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5-Aug-13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thombor@cs.auckland.ac.n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.ac.nz/uoa/cs-computer-securi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instruct/instruct.htm" TargetMode="External"/><Relationship Id="rId2" Type="http://schemas.openxmlformats.org/officeDocument/2006/relationships/hyperlink" Target="http://www.library.auckland.ac.n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 smtClean="0"/>
              <a:t>Software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S2C 13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Handout 3: First Set of Lecture Slides</a:t>
            </a:r>
            <a:br>
              <a:rPr lang="en-US" sz="3400" dirty="0" smtClean="0"/>
            </a:br>
            <a:r>
              <a:rPr lang="en-US" sz="2300" dirty="0" smtClean="0"/>
              <a:t>Version </a:t>
            </a:r>
            <a:r>
              <a:rPr lang="en-US" sz="2300" dirty="0" smtClean="0"/>
              <a:t>1.1, 5 August 2013</a:t>
            </a:r>
            <a:br>
              <a:rPr lang="en-US" sz="2300" dirty="0" smtClean="0"/>
            </a:br>
            <a:r>
              <a:rPr lang="en-US" sz="2300" dirty="0" smtClean="0"/>
              <a:t>Note revised requirements for oral reports, at p. 6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Thomborson</a:t>
            </a:r>
            <a:br>
              <a:rPr lang="en-US" sz="2300" dirty="0" smtClean="0"/>
            </a:br>
            <a:r>
              <a:rPr lang="en-US" sz="2300" dirty="0" smtClean="0"/>
              <a:t>Giovanni Russello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smtClean="0"/>
              <a:t>Do you know all of these?  (If not, let’s be sure to cover it in this course!)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Subject/object access matrix model [Lampson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ACLs [Saltzer 1974], [Denning 1976]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Information flow modelling [Myers &amp; Liskov 1997]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Star property [Bell &amp; LaPadula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Public-key cryptography [RSA 1978]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Cryptographic protocols [Abadi &amp; Needham 1995]</a:t>
            </a:r>
          </a:p>
          <a:p>
            <a:pPr marL="542925" lvl="1" indent="-357188">
              <a:buFontTx/>
              <a:buAutoNum type="arabicPeriod"/>
            </a:pPr>
            <a:endParaRPr lang="en-NZ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smtClean="0"/>
              <a:t>Boaz Barak takes a contrary position, in his discussion of “fuzzy security” at </a:t>
            </a:r>
            <a:r>
              <a:rPr lang="en-NZ" sz="2300" smtClean="0">
                <a:hlinkClick r:id="rId2"/>
              </a:rPr>
              <a:t>http://www.math.ias.edu/~boaz/Papers/obf_informal.html</a:t>
            </a:r>
            <a:r>
              <a:rPr lang="en-NZ" sz="270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Anyone who passes this class will be able to</a:t>
            </a:r>
          </a:p>
          <a:p>
            <a:pPr lvl="1"/>
            <a:r>
              <a:rPr lang="en-US" smtClean="0"/>
              <a:t>give basic advice on software security, using standard terminology;</a:t>
            </a:r>
          </a:p>
          <a:p>
            <a:pPr lvl="1"/>
            <a:r>
              <a:rPr lang="en-US" smtClean="0"/>
              <a:t>read technical literature on software security, demonstrating critical and appreciative comprehension; and</a:t>
            </a:r>
          </a:p>
          <a:p>
            <a:pPr lvl="1"/>
            <a:r>
              <a:rPr lang="en-US" smtClean="0"/>
              <a:t>give an informative oral presentation on, and write knowledgeably about, an advanced topic in software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Other Topics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4752975"/>
          </a:xfrm>
        </p:spPr>
        <p:txBody>
          <a:bodyPr/>
          <a:lstStyle/>
          <a:p>
            <a:pPr marL="582613" indent="-582613"/>
            <a:r>
              <a:rPr lang="en-NZ" smtClean="0"/>
              <a:t>Distributed vs. Local Access Control</a:t>
            </a:r>
          </a:p>
          <a:p>
            <a:pPr marL="944563" lvl="1" indent="-508000"/>
            <a:r>
              <a:rPr lang="en-NZ" smtClean="0"/>
              <a:t>Access control is easiest on a standalone machine.</a:t>
            </a:r>
          </a:p>
          <a:p>
            <a:pPr marL="944563" lvl="1" indent="-508000"/>
            <a:r>
              <a:rPr lang="en-NZ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smtClean="0"/>
              <a:t>On pages 42-45, Lampson describes the concept of a “chain of trust”.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NZ" smtClean="0"/>
              <a:t>To pass this examination, you must show good understanding of the required readings (approx. 300 pages)</a:t>
            </a:r>
          </a:p>
          <a:p>
            <a:r>
              <a:rPr lang="en-NZ" smtClean="0"/>
              <a:t>I’ll administer a 20-minute “practice exam” (anonymous, ungraded!) in the 11</a:t>
            </a:r>
            <a:r>
              <a:rPr lang="en-NZ" baseline="30000" smtClean="0"/>
              <a:t>th</a:t>
            </a:r>
            <a:r>
              <a:rPr lang="en-NZ" smtClean="0"/>
              <a:t> week.</a:t>
            </a:r>
          </a:p>
          <a:p>
            <a:pPr lvl="1"/>
            <a:r>
              <a:rPr lang="en-NZ" smtClean="0"/>
              <a:t>I’ll let you know how I’d mark some of your responses.</a:t>
            </a:r>
          </a:p>
          <a:p>
            <a:r>
              <a:rPr lang="en-NZ" smtClean="0"/>
              <a:t>You will be allowed two hours for your final exam.</a:t>
            </a:r>
            <a:endParaRPr lang="en-AU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18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8013" cy="51747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research article</a:t>
            </a:r>
            <a:r>
              <a:rPr lang="en-AU" sz="2400" i="1" dirty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Your first slide must provide complete bibliographic information on your article (</a:t>
            </a:r>
            <a:r>
              <a:rPr lang="en-AU" sz="2400" dirty="0">
                <a:solidFill>
                  <a:srgbClr val="FF0000"/>
                </a:solidFill>
              </a:rPr>
              <a:t>1%</a:t>
            </a:r>
            <a:r>
              <a:rPr lang="en-AU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provide a brief (5-minute) summary of your article (2%).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Your slideshow should identify </a:t>
            </a:r>
            <a:r>
              <a:rPr lang="en-AU" sz="2400" b="1" dirty="0"/>
              <a:t>two important aspects</a:t>
            </a:r>
            <a:r>
              <a:rPr lang="en-AU" sz="2400" dirty="0"/>
              <a:t> of your article, with a discussion that shows your </a:t>
            </a:r>
            <a:r>
              <a:rPr lang="en-AU" sz="2400" b="1" dirty="0"/>
              <a:t>critical and appreciative </a:t>
            </a:r>
            <a:r>
              <a:rPr lang="en-AU" sz="2400" dirty="0"/>
              <a:t>understanding of these aspects.  (</a:t>
            </a:r>
            <a:r>
              <a:rPr lang="en-AU" sz="2400" dirty="0">
                <a:solidFill>
                  <a:srgbClr val="FF0000"/>
                </a:solidFill>
              </a:rPr>
              <a:t>4%</a:t>
            </a:r>
            <a:r>
              <a:rPr lang="en-AU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rehearse your presentation, at a tutorial session, </a:t>
            </a:r>
            <a:r>
              <a:rPr lang="en-AU" sz="2400" b="1" dirty="0"/>
              <a:t>one week </a:t>
            </a:r>
            <a:r>
              <a:rPr lang="en-AU" sz="2400" dirty="0"/>
              <a:t>before your scheduled presentation date. You must schedule your rehearsal at least </a:t>
            </a:r>
            <a:r>
              <a:rPr lang="en-AU" sz="2400" b="1" dirty="0"/>
              <a:t>two days </a:t>
            </a:r>
            <a:r>
              <a:rPr lang="en-AU" sz="2400" dirty="0"/>
              <a:t>in advance of delivering it. (1%)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present your slideshow in 10 to 12 minutes.  (2%)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There must be one thought-provoking question in your slideshow.  (2%)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participate in the question-and-answer session (2 to 3 minutes) run by the instructor after your presentation.  (3%)</a:t>
            </a:r>
            <a:endParaRPr lang="en-A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329280-58FB-4C1C-8065-0A5ED7FB5D33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Schedule</a:t>
            </a:r>
            <a:endParaRPr lang="en-AU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This week: introductory lectures.</a:t>
            </a:r>
          </a:p>
          <a:p>
            <a:r>
              <a:rPr lang="en-NZ" dirty="0" smtClean="0"/>
              <a:t>By Monday of next week: read </a:t>
            </a:r>
            <a:r>
              <a:rPr lang="en-NZ" dirty="0" err="1" smtClean="0"/>
              <a:t>Handout</a:t>
            </a:r>
            <a:r>
              <a:rPr lang="en-NZ" dirty="0" smtClean="0"/>
              <a:t> 2, then send email to </a:t>
            </a:r>
            <a:r>
              <a:rPr lang="en-NZ" dirty="0" smtClean="0">
                <a:hlinkClick r:id="rId2"/>
              </a:rPr>
              <a:t>cthombor@cs.auckland.ac.nz</a:t>
            </a:r>
            <a:r>
              <a:rPr lang="en-NZ" dirty="0" smtClean="0"/>
              <a:t>, with a preference-list of three articles for your oral report.</a:t>
            </a:r>
            <a:endParaRPr lang="en-NZ" dirty="0"/>
          </a:p>
          <a:p>
            <a:r>
              <a:rPr lang="en-NZ" dirty="0" smtClean="0"/>
              <a:t>As described in </a:t>
            </a:r>
            <a:r>
              <a:rPr lang="en-NZ" dirty="0" err="1" smtClean="0"/>
              <a:t>Handout</a:t>
            </a:r>
            <a:r>
              <a:rPr lang="en-NZ" dirty="0" smtClean="0"/>
              <a:t> 2, I’ll assign each of you a random number.  Students with lower numbers are more likely to be assigned their most-preferred articles, and their oral presentations will be scheduled earlier in the semester.</a:t>
            </a:r>
          </a:p>
          <a:p>
            <a:r>
              <a:rPr lang="en-NZ" dirty="0" smtClean="0"/>
              <a:t>We’ll finalise the oral-presentation list on Thursday </a:t>
            </a:r>
            <a:r>
              <a:rPr lang="en-NZ" smtClean="0"/>
              <a:t>1 August.</a:t>
            </a:r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924800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responsibly.</a:t>
            </a:r>
          </a:p>
          <a:p>
            <a:pPr lvl="1"/>
            <a:r>
              <a:rPr lang="en-AU" sz="2300" dirty="0" smtClean="0"/>
              <a:t>Don't break into computer systems that are not your own.</a:t>
            </a:r>
          </a:p>
          <a:p>
            <a:pPr lvl="1"/>
            <a:r>
              <a:rPr lang="en-AU" sz="2300" dirty="0" smtClean="0"/>
              <a:t>Don't attempt to subvert any security system in any other way, for example by taking over someone else's "digital identity".</a:t>
            </a:r>
          </a:p>
          <a:p>
            <a:pPr lvl="1"/>
            <a:r>
              <a:rPr lang="en-AU" sz="2300" dirty="0" smtClean="0"/>
              <a:t>Read &amp; obey </a:t>
            </a:r>
            <a:r>
              <a:rPr lang="en-AU" sz="2300" dirty="0" smtClean="0">
                <a:hlinkClick r:id="rId2"/>
              </a:rPr>
              <a:t>http://www.auckland.ac.nz/uoa/cs-computer-security</a:t>
            </a:r>
            <a:r>
              <a:rPr lang="en-AU" sz="2300" dirty="0" smtClean="0"/>
              <a:t>.  (These are “real-world” security measures: we will discuss some of these!)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dirty="0" smtClean="0"/>
              <a:t>B. Lampson, “Computer Security in the Real 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2"/>
              </a:rPr>
              <a:t>http://www.library.auckland.ac.nz/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don’t know how to use our University’s online library, see </a:t>
            </a:r>
            <a:r>
              <a:rPr lang="en-US" dirty="0" smtClean="0">
                <a:hlinkClick r:id="rId3"/>
              </a:rPr>
              <a:t>http://www.library.auckland.ac.nz/instruct/instruct.htm</a:t>
            </a:r>
            <a:r>
              <a:rPr lang="en-US" dirty="0" smtClean="0"/>
              <a:t>. 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1252</TotalTime>
  <Words>2457</Words>
  <Application>Microsoft Office PowerPoint</Application>
  <PresentationFormat>On-screen Show (4:3)</PresentationFormat>
  <Paragraphs>235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Software Security CompSci 725 S2C 13  Handout 3: First Set of Lecture Slides Version 1.1, 5 August 2013 Note revised requirements for oral reports, at p. 6  Clark Thomborson Giovanni Russello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Schedule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86</cp:revision>
  <cp:lastPrinted>2000-07-11T17:17:34Z</cp:lastPrinted>
  <dcterms:created xsi:type="dcterms:W3CDTF">2000-07-11T15:43:18Z</dcterms:created>
  <dcterms:modified xsi:type="dcterms:W3CDTF">2013-08-04T23:37:57Z</dcterms:modified>
</cp:coreProperties>
</file>