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66629766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x-none"/>
              <a:t>Good Morning Ladies and Gentlemen, my name is Ceya and today I'm going to be presenting the research article I regret...Facebook by Wang et. al. It can be found In the ACM library, at the doi shown below.</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x-none"/>
              <a:t>In summary, this article is about an investigation... The aims of this paper is to understand the (negative consequences from online activity) or regrettable actions to help users avoid them in the future. I found two main concepts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x-none"/>
              <a:t>It was hard to find a criticism on this paper, but one I've managed to find is...</a:t>
            </a:r>
          </a:p>
          <a:p>
            <a:pPr>
              <a:buNone/>
            </a:pPr>
            <a:r>
              <a:rPr lang="x-none"/>
              <a:t>when repeated daily these questions are extremely likely to create bias in results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3979800"/>
            <a:ext cx="9144000" cy="2878199"/>
          </a:xfrm>
          <a:prstGeom prst="rect">
            <a:avLst/>
          </a:prstGeom>
          <a:solidFill>
            <a:schemeClr val="lt1"/>
          </a:solidFill>
          <a:ln>
            <a:noFill/>
          </a:ln>
        </p:spPr>
        <p:txBody>
          <a:bodyPr lIns="91425" tIns="45700" rIns="91425" bIns="45700" anchor="ctr" anchorCtr="0">
            <a:spAutoFit/>
          </a:bodyPr>
          <a:lstStyle/>
          <a:p>
            <a:endParaRPr/>
          </a:p>
        </p:txBody>
      </p:sp>
      <p:sp>
        <p:nvSpPr>
          <p:cNvPr id="9" name="Shape 9"/>
          <p:cNvSpPr/>
          <p:nvPr/>
        </p:nvSpPr>
        <p:spPr>
          <a:xfrm>
            <a:off x="0" y="3190900"/>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a:p>
        </p:txBody>
      </p:sp>
      <p:sp>
        <p:nvSpPr>
          <p:cNvPr id="10" name="Shape 10"/>
          <p:cNvSpPr/>
          <p:nvPr/>
        </p:nvSpPr>
        <p:spPr>
          <a:xfrm rot="10800000" flipH="1">
            <a:off x="0" y="39804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spAutoFit/>
          </a:bodyPr>
          <a:lstStyle/>
          <a:p>
            <a:endParaRPr/>
          </a:p>
        </p:txBody>
      </p:sp>
      <p:sp>
        <p:nvSpPr>
          <p:cNvPr id="11" name="Shape 11"/>
          <p:cNvSpPr txBox="1">
            <a:spLocks noGrp="1"/>
          </p:cNvSpPr>
          <p:nvPr>
            <p:ph type="ctrTitle"/>
          </p:nvPr>
        </p:nvSpPr>
        <p:spPr>
          <a:xfrm>
            <a:off x="685800" y="2329190"/>
            <a:ext cx="7772400" cy="1650599"/>
          </a:xfrm>
          <a:prstGeom prst="rect">
            <a:avLst/>
          </a:prstGeom>
          <a:noFill/>
          <a:ln>
            <a:noFill/>
          </a:ln>
        </p:spPr>
        <p:txBody>
          <a:bodyPr lIns="91425" tIns="91425" rIns="91425" bIns="91425" anchor="b" anchorCtr="0"/>
          <a:lstStyle>
            <a:lvl1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endParaRPr/>
          </a:p>
        </p:txBody>
      </p:sp>
      <p:sp>
        <p:nvSpPr>
          <p:cNvPr id="12" name="Shape 12"/>
          <p:cNvSpPr txBox="1">
            <a:spLocks noGrp="1"/>
          </p:cNvSpPr>
          <p:nvPr>
            <p:ph type="subTitle" idx="1"/>
          </p:nvPr>
        </p:nvSpPr>
        <p:spPr>
          <a:xfrm>
            <a:off x="685800" y="4124476"/>
            <a:ext cx="7772400" cy="8888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4" name="Shape 14"/>
          <p:cNvSpPr/>
          <p:nvPr/>
        </p:nvSpPr>
        <p:spPr>
          <a:xfrm rot="10800000" flipH="1">
            <a:off x="0" y="1550999"/>
            <a:ext cx="9144000" cy="5307000"/>
          </a:xfrm>
          <a:prstGeom prst="rect">
            <a:avLst/>
          </a:prstGeom>
          <a:solidFill>
            <a:schemeClr val="lt1"/>
          </a:solidFill>
          <a:ln>
            <a:noFill/>
          </a:ln>
        </p:spPr>
        <p:txBody>
          <a:bodyPr lIns="91425" tIns="45700" rIns="91425" bIns="45700" anchor="ctr" anchorCtr="0">
            <a:spAutoFit/>
          </a:bodyPr>
          <a:lstStyle/>
          <a:p>
            <a:endParaRPr/>
          </a:p>
        </p:txBody>
      </p:sp>
      <p:sp>
        <p:nvSpPr>
          <p:cNvPr id="15" name="Shape 15"/>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a:p>
        </p:txBody>
      </p:sp>
      <p:sp>
        <p:nvSpPr>
          <p:cNvPr id="16" name="Shape 16"/>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spAutoFit/>
          </a:bodyPr>
          <a:lstStyle/>
          <a:p>
            <a:endParaRPr/>
          </a:p>
        </p:txBody>
      </p:sp>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18" name="Shape 18"/>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0" name="Shape 20"/>
          <p:cNvSpPr/>
          <p:nvPr/>
        </p:nvSpPr>
        <p:spPr>
          <a:xfrm rot="10800000" flipH="1">
            <a:off x="0" y="1550999"/>
            <a:ext cx="9144000" cy="5307000"/>
          </a:xfrm>
          <a:prstGeom prst="rect">
            <a:avLst/>
          </a:prstGeom>
          <a:solidFill>
            <a:schemeClr val="lt1"/>
          </a:solidFill>
          <a:ln>
            <a:noFill/>
          </a:ln>
        </p:spPr>
        <p:txBody>
          <a:bodyPr lIns="91425" tIns="45700" rIns="91425" bIns="45700" anchor="ctr" anchorCtr="0">
            <a:spAutoFit/>
          </a:bodyPr>
          <a:lstStyle/>
          <a:p>
            <a:endParaRPr/>
          </a:p>
        </p:txBody>
      </p:sp>
      <p:sp>
        <p:nvSpPr>
          <p:cNvPr id="21" name="Shape 21"/>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spAutoFit/>
          </a:bodyPr>
          <a:lstStyle/>
          <a:p>
            <a:endParaRPr/>
          </a:p>
        </p:txBody>
      </p:sp>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4" name="Shape 24"/>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a:p>
        </p:txBody>
      </p:sp>
      <p:sp>
        <p:nvSpPr>
          <p:cNvPr id="25" name="Shape 25"/>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6"/>
        <p:cNvGrpSpPr/>
        <p:nvPr/>
      </p:nvGrpSpPr>
      <p:grpSpPr>
        <a:xfrm>
          <a:off x="0" y="0"/>
          <a:ext cx="0" cy="0"/>
          <a:chOff x="0" y="0"/>
          <a:chExt cx="0" cy="0"/>
        </a:xfrm>
      </p:grpSpPr>
      <p:sp>
        <p:nvSpPr>
          <p:cNvPr id="27" name="Shape 27"/>
          <p:cNvSpPr/>
          <p:nvPr/>
        </p:nvSpPr>
        <p:spPr>
          <a:xfrm rot="10800000" flipH="1">
            <a:off x="0" y="1550999"/>
            <a:ext cx="9144000" cy="5307000"/>
          </a:xfrm>
          <a:prstGeom prst="rect">
            <a:avLst/>
          </a:prstGeom>
          <a:solidFill>
            <a:schemeClr val="lt1"/>
          </a:solidFill>
          <a:ln>
            <a:noFill/>
          </a:ln>
        </p:spPr>
        <p:txBody>
          <a:bodyPr lIns="91425" tIns="45700" rIns="91425" bIns="45700" anchor="ctr" anchorCtr="0">
            <a:spAutoFit/>
          </a:bodyPr>
          <a:lstStyle/>
          <a:p>
            <a:endParaRPr/>
          </a:p>
        </p:txBody>
      </p:sp>
      <p:sp>
        <p:nvSpPr>
          <p:cNvPr id="28" name="Shape 28"/>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a:p>
        </p:txBody>
      </p:sp>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30" name="Shape 30"/>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sp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1"/>
        <p:cNvGrpSpPr/>
        <p:nvPr/>
      </p:nvGrpSpPr>
      <p:grpSpPr>
        <a:xfrm>
          <a:off x="0" y="0"/>
          <a:ext cx="0" cy="0"/>
          <a:chOff x="0" y="0"/>
          <a:chExt cx="0" cy="0"/>
        </a:xfrm>
      </p:grpSpPr>
      <p:sp>
        <p:nvSpPr>
          <p:cNvPr id="32" name="Shape 32"/>
          <p:cNvSpPr/>
          <p:nvPr/>
        </p:nvSpPr>
        <p:spPr>
          <a:xfrm rot="10800000" flipH="1">
            <a:off x="0" y="5883599"/>
            <a:ext cx="9144000" cy="974400"/>
          </a:xfrm>
          <a:prstGeom prst="rect">
            <a:avLst/>
          </a:prstGeom>
          <a:solidFill>
            <a:schemeClr val="lt1"/>
          </a:solidFill>
          <a:ln>
            <a:noFill/>
          </a:ln>
        </p:spPr>
        <p:txBody>
          <a:bodyPr lIns="91425" tIns="45700" rIns="91425" bIns="45700" anchor="ctr" anchorCtr="0">
            <a:spAutoFit/>
          </a:bodyPr>
          <a:lstStyle/>
          <a:p>
            <a:endParaRPr/>
          </a:p>
        </p:txBody>
      </p:sp>
      <p:sp>
        <p:nvSpPr>
          <p:cNvPr id="33" name="Shape 33"/>
          <p:cNvSpPr/>
          <p:nvPr/>
        </p:nvSpPr>
        <p:spPr>
          <a:xfrm flipH="1">
            <a:off x="4526627" y="5094446"/>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a:p>
        </p:txBody>
      </p:sp>
      <p:sp>
        <p:nvSpPr>
          <p:cNvPr id="34" name="Shape 34"/>
          <p:cNvSpPr/>
          <p:nvPr/>
        </p:nvSpPr>
        <p:spPr>
          <a:xfrm rot="10800000">
            <a:off x="4526627" y="5884005"/>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spAutoFit/>
          </a:bodyPr>
          <a:lstStyle/>
          <a:p>
            <a:endParaRPr/>
          </a:p>
        </p:txBody>
      </p:sp>
      <p:sp>
        <p:nvSpPr>
          <p:cNvPr id="35" name="Shape 35"/>
          <p:cNvSpPr txBox="1">
            <a:spLocks noGrp="1"/>
          </p:cNvSpPr>
          <p:nvPr>
            <p:ph type="body" idx="1"/>
          </p:nvPr>
        </p:nvSpPr>
        <p:spPr>
          <a:xfrm>
            <a:off x="457200" y="5895635"/>
            <a:ext cx="8229600" cy="6738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1pPr>
            <a:lvl2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2pPr>
            <a:lvl3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3pPr>
            <a:lvl4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4pPr>
            <a:lvl5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5pPr>
            <a:lvl6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6pPr>
            <a:lvl7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7pPr>
            <a:lvl8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8pPr>
            <a:lvl9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
        <p:cNvGrpSpPr/>
        <p:nvPr/>
      </p:nvGrpSpPr>
      <p:grpSpPr>
        <a:xfrm>
          <a:off x="0" y="0"/>
          <a:ext cx="0" cy="0"/>
          <a:chOff x="0" y="0"/>
          <a:chExt cx="0" cy="0"/>
        </a:xfrm>
      </p:grpSpPr>
      <p:sp>
        <p:nvSpPr>
          <p:cNvPr id="37" name="Shape 37"/>
          <p:cNvSpPr/>
          <p:nvPr/>
        </p:nvSpPr>
        <p:spPr>
          <a:xfrm>
            <a:off x="6676" y="101675"/>
            <a:ext cx="9134130" cy="673972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sp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Georgia"/>
                <a:ea typeface="Georgia"/>
                <a:cs typeface="Georgia"/>
                <a:sym typeface="Georgia"/>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Georgia"/>
                <a:ea typeface="Georgia"/>
                <a:cs typeface="Georgia"/>
                <a:sym typeface="Georgia"/>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Georgia"/>
                <a:ea typeface="Georgia"/>
                <a:cs typeface="Georgia"/>
                <a:sym typeface="Georgia"/>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l.acm.org/citation.cfm?id=2078841&amp;CFID=158155589&amp;CFTOKEN=2655811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doi.acm.org/10.1145/2078827.207884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124D"/>
        </a:solidFill>
        <a:effectLst/>
      </p:bgPr>
    </p:bg>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179550" y="1454672"/>
            <a:ext cx="8784899" cy="2087999"/>
          </a:xfrm>
          <a:prstGeom prst="rect">
            <a:avLst/>
          </a:prstGeom>
        </p:spPr>
        <p:txBody>
          <a:bodyPr lIns="91425" tIns="91425" rIns="91425" bIns="91425" anchor="b" anchorCtr="0">
            <a:spAutoFit/>
          </a:bodyPr>
          <a:lstStyle/>
          <a:p>
            <a:pPr lvl="0" rtl="0">
              <a:buNone/>
            </a:pPr>
            <a:r>
              <a:rPr lang="x-none" sz="3600"/>
              <a:t>"I regretted the minute I pressed share": </a:t>
            </a:r>
          </a:p>
          <a:p>
            <a:pPr>
              <a:buNone/>
            </a:pPr>
            <a:r>
              <a:rPr lang="x-none" sz="3600"/>
              <a:t>A Qualitative Study of Regrets on Facebook</a:t>
            </a:r>
          </a:p>
        </p:txBody>
      </p:sp>
      <p:sp>
        <p:nvSpPr>
          <p:cNvPr id="40" name="Shape 40"/>
          <p:cNvSpPr txBox="1">
            <a:spLocks noGrp="1"/>
          </p:cNvSpPr>
          <p:nvPr>
            <p:ph type="subTitle" idx="1"/>
          </p:nvPr>
        </p:nvSpPr>
        <p:spPr>
          <a:xfrm>
            <a:off x="685800" y="4124476"/>
            <a:ext cx="7772400" cy="1061799"/>
          </a:xfrm>
          <a:prstGeom prst="rect">
            <a:avLst/>
          </a:prstGeom>
        </p:spPr>
        <p:txBody>
          <a:bodyPr lIns="91425" tIns="91425" rIns="91425" bIns="91425" anchor="t" anchorCtr="0">
            <a:spAutoFit/>
          </a:bodyPr>
          <a:lstStyle/>
          <a:p>
            <a:pPr lvl="0" rtl="0">
              <a:buNone/>
            </a:pPr>
            <a:r>
              <a:rPr lang="x-none"/>
              <a:t>Presented by: Ceya </a:t>
            </a:r>
            <a:r>
              <a:rPr lang="x-none" smtClean="0"/>
              <a:t>Rao</a:t>
            </a:r>
            <a:endParaRPr lang="x-none" sz="1800"/>
          </a:p>
          <a:p>
            <a:pPr lvl="0" rtl="0">
              <a:buNone/>
            </a:pPr>
            <a:r>
              <a:rPr lang="x-none" sz="1100" i="0">
                <a:solidFill>
                  <a:srgbClr val="000000"/>
                </a:solidFill>
                <a:latin typeface="Verdana"/>
                <a:ea typeface="Verdana"/>
                <a:cs typeface="Verdana"/>
                <a:sym typeface="Verdana"/>
                <a:hlinkClick r:id="rId3"/>
              </a:rPr>
              <a:t>Wang, Y., Norcie, G., Komanduri, S., Acquisti, A., Leon , P.G.,  Cranor, L.F.,  "I regretted the minute I pressed share": a qualitative study of regrets on Facebook, Proceedings of the Seventh Symposium on Usable Privacy and Security, July 20-22, 2011, Pittsburgh, Pennsylvania</a:t>
            </a:r>
            <a:r>
              <a:rPr lang="x-none" sz="1100" i="0">
                <a:solidFill>
                  <a:srgbClr val="000000"/>
                </a:solidFill>
                <a:latin typeface="Verdana"/>
                <a:ea typeface="Verdana"/>
                <a:cs typeface="Verdana"/>
                <a:sym typeface="Verdana"/>
              </a:rPr>
              <a:t> [doi&gt;</a:t>
            </a:r>
            <a:r>
              <a:rPr lang="x-none" sz="1100" i="0" u="sng">
                <a:solidFill>
                  <a:srgbClr val="0000FF"/>
                </a:solidFill>
                <a:latin typeface="Verdana"/>
                <a:ea typeface="Verdana"/>
                <a:cs typeface="Verdana"/>
                <a:sym typeface="Verdana"/>
                <a:hlinkClick r:id="rId4"/>
              </a:rPr>
              <a:t>10.1145/2078827.2078841</a:t>
            </a:r>
            <a:r>
              <a:rPr lang="x-none" sz="1100" i="0">
                <a:solidFill>
                  <a:srgbClr val="000000"/>
                </a:solidFill>
                <a:latin typeface="Verdana"/>
                <a:ea typeface="Verdana"/>
                <a:cs typeface="Verdana"/>
                <a:sym typeface="Verdana"/>
              </a:rPr>
              <a: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p:spPr>
        <p:txBody>
          <a:bodyPr lIns="91425" tIns="91425" rIns="91425" bIns="91425" anchor="ctr" anchorCtr="0">
            <a:spAutoFit/>
          </a:bodyPr>
          <a:lstStyle/>
          <a:p>
            <a:pPr>
              <a:buNone/>
            </a:pPr>
            <a:r>
              <a:rPr lang="x-none"/>
              <a:t> Abstract</a:t>
            </a:r>
          </a:p>
        </p:txBody>
      </p:sp>
      <p:sp>
        <p:nvSpPr>
          <p:cNvPr id="46" name="Shape 46"/>
          <p:cNvSpPr txBox="1">
            <a:spLocks noGrp="1"/>
          </p:cNvSpPr>
          <p:nvPr>
            <p:ph type="body" idx="1"/>
          </p:nvPr>
        </p:nvSpPr>
        <p:spPr>
          <a:xfrm>
            <a:off x="457200" y="1600200"/>
            <a:ext cx="8229600" cy="4967700"/>
          </a:xfrm>
          <a:prstGeom prst="rect">
            <a:avLst/>
          </a:prstGeom>
        </p:spPr>
        <p:txBody>
          <a:bodyPr lIns="91425" tIns="91425" rIns="91425" bIns="91425" anchor="ctr" anchorCtr="0">
            <a:spAutoFit/>
          </a:bodyPr>
          <a:lstStyle/>
          <a:p>
            <a:pPr algn="ctr">
              <a:buNone/>
            </a:pPr>
            <a:r>
              <a:rPr lang="x-none"/>
              <a:t>Investigation on the underlying psychological behaviours that cause feelings of regret in Facebook users.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p:spPr>
        <p:txBody>
          <a:bodyPr lIns="91425" tIns="91425" rIns="91425" bIns="91425" anchor="ctr" anchorCtr="0">
            <a:spAutoFit/>
          </a:bodyPr>
          <a:lstStyle/>
          <a:p>
            <a:pPr>
              <a:buNone/>
            </a:pPr>
            <a:r>
              <a:rPr lang="x-none"/>
              <a:t>Criticism</a:t>
            </a:r>
          </a:p>
        </p:txBody>
      </p:sp>
      <p:sp>
        <p:nvSpPr>
          <p:cNvPr id="52" name="Shape 5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x-none"/>
              <a:t>
Diary Study Experimental Setup:</a:t>
            </a:r>
          </a:p>
          <a:p>
            <a:pPr marL="457200" lvl="0" indent="-419100" rtl="0">
              <a:buClr>
                <a:schemeClr val="dk1"/>
              </a:buClr>
              <a:buSzPct val="166666"/>
              <a:buFont typeface="Arial"/>
              <a:buChar char="•"/>
            </a:pPr>
            <a:r>
              <a:rPr lang="x-none"/>
              <a:t>Sample size of 12 participants</a:t>
            </a:r>
          </a:p>
          <a:p>
            <a:pPr marL="457200" lvl="0" indent="-419100" rtl="0">
              <a:buClr>
                <a:schemeClr val="dk1"/>
              </a:buClr>
              <a:buSzPct val="166666"/>
              <a:buFont typeface="Arial"/>
              <a:buChar char="•"/>
            </a:pPr>
            <a:r>
              <a:rPr lang="x-none"/>
              <a:t>Contained leading questions on privacy: "Have you changed anything in your privacy settings? what and why? " </a:t>
            </a:r>
          </a:p>
          <a:p>
            <a:endParaRPr lang="x-none"/>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7"/>
            <a:ext cx="8229600" cy="1143000"/>
          </a:xfrm>
          <a:prstGeom prst="rect">
            <a:avLst/>
          </a:prstGeom>
        </p:spPr>
        <p:txBody>
          <a:bodyPr lIns="91425" tIns="91425" rIns="91425" bIns="91425" anchor="ctr" anchorCtr="0">
            <a:spAutoFit/>
          </a:bodyPr>
          <a:lstStyle/>
          <a:p>
            <a:pPr lvl="0" rtl="0">
              <a:buNone/>
            </a:pPr>
            <a:r>
              <a:rPr lang="x-none"/>
              <a:t>Appreciation</a:t>
            </a:r>
          </a:p>
        </p:txBody>
      </p:sp>
      <p:sp>
        <p:nvSpPr>
          <p:cNvPr id="58" name="Shape 5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x-none"/>
              <a:t>
Developed coping mechanisms:</a:t>
            </a:r>
          </a:p>
          <a:p>
            <a:pPr marL="457200" lvl="0" indent="-419100" rtl="0">
              <a:buClr>
                <a:schemeClr val="dk1"/>
              </a:buClr>
              <a:buSzPct val="166666"/>
              <a:buFont typeface="Arial"/>
              <a:buChar char="•"/>
            </a:pPr>
            <a:r>
              <a:rPr lang="x-none"/>
              <a:t>Emotional content</a:t>
            </a:r>
          </a:p>
          <a:p>
            <a:pPr marL="457200" lvl="0" indent="-419100" rtl="0">
              <a:buClr>
                <a:schemeClr val="dk1"/>
              </a:buClr>
              <a:buSzPct val="166666"/>
              <a:buFont typeface="Arial"/>
              <a:buChar char="•"/>
            </a:pPr>
            <a:r>
              <a:rPr lang="x-none"/>
              <a:t>Audience</a:t>
            </a:r>
          </a:p>
          <a:p>
            <a:endParaRPr lang="x-none"/>
          </a:p>
          <a:p>
            <a:pPr lvl="0" rtl="0">
              <a:buNone/>
            </a:pPr>
            <a:r>
              <a:rPr lang="x-none"/>
              <a:t>Great for similar website creation.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p:spPr>
        <p:txBody>
          <a:bodyPr lIns="91425" tIns="91425" rIns="91425" bIns="91425" anchor="ctr" anchorCtr="0">
            <a:spAutoFit/>
          </a:bodyPr>
          <a:lstStyle/>
          <a:p>
            <a:pPr lvl="0" rtl="0">
              <a:buNone/>
            </a:pPr>
            <a:r>
              <a:rPr lang="x-none"/>
              <a:t>Explanation</a:t>
            </a:r>
          </a:p>
        </p:txBody>
      </p:sp>
      <p:sp>
        <p:nvSpPr>
          <p:cNvPr id="64" name="Shape 6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x-none"/>
              <a:t>Users are more vulnerable when they are:</a:t>
            </a:r>
          </a:p>
          <a:p>
            <a:pPr marL="457200" lvl="0" indent="-419100" rtl="0">
              <a:buClr>
                <a:schemeClr val="dk1"/>
              </a:buClr>
              <a:buSzPct val="166666"/>
              <a:buFont typeface="Arial"/>
              <a:buChar char="•"/>
            </a:pPr>
            <a:r>
              <a:rPr lang="x-none"/>
              <a:t>Emotional </a:t>
            </a:r>
          </a:p>
          <a:p>
            <a:pPr marL="457200" lvl="0" indent="-419100" rtl="0">
              <a:buClr>
                <a:schemeClr val="dk1"/>
              </a:buClr>
              <a:buSzPct val="166666"/>
              <a:buFont typeface="Arial"/>
              <a:buChar char="•"/>
            </a:pPr>
            <a:r>
              <a:rPr lang="x-none"/>
              <a:t>Haven't thought about limiting their audience</a:t>
            </a:r>
          </a:p>
          <a:p>
            <a:endParaRPr lang="x-none"/>
          </a:p>
          <a:p>
            <a:pPr lvl="0" rtl="0">
              <a:buNone/>
            </a:pPr>
            <a:r>
              <a:rPr lang="x-none"/>
              <a:t>Future website developers:</a:t>
            </a:r>
          </a:p>
          <a:p>
            <a:pPr marL="457200" lvl="0" indent="-419100" rtl="0">
              <a:buClr>
                <a:schemeClr val="dk1"/>
              </a:buClr>
              <a:buSzPct val="166666"/>
              <a:buFont typeface="Arial"/>
              <a:buChar char="•"/>
            </a:pPr>
            <a:r>
              <a:rPr lang="x-none"/>
              <a:t>Can put in more fail-safes from study to engage more end-users.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p:spPr>
        <p:txBody>
          <a:bodyPr lIns="91425" tIns="91425" rIns="91425" bIns="91425" anchor="ctr" anchorCtr="0">
            <a:spAutoFit/>
          </a:bodyPr>
          <a:lstStyle/>
          <a:p>
            <a:pPr lvl="0" rtl="0">
              <a:buNone/>
            </a:pPr>
            <a:r>
              <a:rPr lang="x-none"/>
              <a:t>Question</a:t>
            </a:r>
          </a:p>
        </p:txBody>
      </p:sp>
      <p:sp>
        <p:nvSpPr>
          <p:cNvPr id="70" name="Shape 70"/>
          <p:cNvSpPr txBox="1">
            <a:spLocks noGrp="1"/>
          </p:cNvSpPr>
          <p:nvPr>
            <p:ph type="body" idx="1"/>
          </p:nvPr>
        </p:nvSpPr>
        <p:spPr>
          <a:xfrm>
            <a:off x="457200" y="1600200"/>
            <a:ext cx="8229600" cy="4967700"/>
          </a:xfrm>
          <a:prstGeom prst="rect">
            <a:avLst/>
          </a:prstGeom>
        </p:spPr>
        <p:txBody>
          <a:bodyPr lIns="91425" tIns="91425" rIns="91425" bIns="91425" anchor="ctr" anchorCtr="0">
            <a:spAutoFit/>
          </a:bodyPr>
          <a:lstStyle/>
          <a:p>
            <a:pPr lvl="0" algn="ctr" rtl="0">
              <a:buNone/>
            </a:pPr>
            <a:r>
              <a:rPr lang="x-none"/>
              <a:t>Would you consider joining a social networking site, if it was detrimental to your workplace?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p:spPr>
        <p:txBody>
          <a:bodyPr lIns="91425" tIns="91425" rIns="91425" bIns="91425" anchor="ctr" anchorCtr="0">
            <a:spAutoFit/>
          </a:bodyPr>
          <a:lstStyle/>
          <a:p>
            <a:pPr lvl="0" rtl="0">
              <a:buNone/>
            </a:pPr>
            <a:r>
              <a:rPr lang="x-none"/>
              <a:t> </a:t>
            </a:r>
          </a:p>
        </p:txBody>
      </p:sp>
      <p:sp>
        <p:nvSpPr>
          <p:cNvPr id="76" name="Shape 76"/>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2286000" lvl="0" indent="0" rtl="0">
              <a:buNone/>
            </a:pPr>
            <a:r>
              <a:rPr lang="x-none" sz="4800">
                <a:solidFill>
                  <a:srgbClr val="000000"/>
                </a:solidFill>
              </a:rPr>
              <a:t>
</a:t>
            </a:r>
          </a:p>
          <a:p>
            <a:pPr marL="2286000" lvl="0" indent="0" rtl="0">
              <a:buNone/>
            </a:pPr>
            <a:r>
              <a:rPr lang="x-none" sz="4800">
                <a:solidFill>
                  <a:srgbClr val="000000"/>
                </a:solidFill>
              </a:rPr>
              <a:t>Thank You!</a:t>
            </a:r>
          </a:p>
        </p:txBody>
      </p:sp>
    </p:spTree>
  </p:cSld>
  <p:clrMapOvr>
    <a:masterClrMapping/>
  </p:clrMapOvr>
  <p:transition spd="slow">
    <p:cut/>
  </p:transition>
</p:sld>
</file>

<file path=ppt/theme/theme1.xml><?xml version="1.0" encoding="utf-8"?>
<a:theme xmlns:a="http://schemas.openxmlformats.org/drawingml/2006/main">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274</Words>
  <Application>Microsoft Office PowerPoint</Application>
  <PresentationFormat>On-screen Show (4:3)</PresentationFormat>
  <Paragraphs>32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
      <vt:lpstr>"I regretted the minute I pressed share":  A Qualitative Study of Regrets on Facebook</vt:lpstr>
      <vt:lpstr> Abstract</vt:lpstr>
      <vt:lpstr>Criticism</vt:lpstr>
      <vt:lpstr>Appreciation</vt:lpstr>
      <vt:lpstr>Explanation</vt:lpstr>
      <vt:lpstr>Question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regretted the minute I pressed share":  A Qualitative Study of Regrets on Facebook</dc:title>
  <cp:lastModifiedBy>Clark Thomborson</cp:lastModifiedBy>
  <cp:revision>1</cp:revision>
  <dcterms:modified xsi:type="dcterms:W3CDTF">2012-09-16T23:30:48Z</dcterms:modified>
</cp:coreProperties>
</file>